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1.svg" ContentType="image/svg+xml"/>
  <Override PartName="/ppt/media/image2.svg" ContentType="image/svg+xml"/>
  <Override PartName="/ppt/media/image3.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handoutMasterIdLst>
    <p:handoutMasterId r:id="rId60"/>
  </p:handoutMasterIdLst>
  <p:sldIdLst>
    <p:sldId id="256" r:id="rId3"/>
    <p:sldId id="261" r:id="rId5"/>
    <p:sldId id="263" r:id="rId6"/>
    <p:sldId id="265" r:id="rId7"/>
    <p:sldId id="262" r:id="rId8"/>
    <p:sldId id="268" r:id="rId9"/>
    <p:sldId id="281" r:id="rId10"/>
    <p:sldId id="269" r:id="rId11"/>
    <p:sldId id="282" r:id="rId12"/>
    <p:sldId id="270" r:id="rId13"/>
    <p:sldId id="283" r:id="rId14"/>
    <p:sldId id="271" r:id="rId15"/>
    <p:sldId id="285" r:id="rId16"/>
    <p:sldId id="332" r:id="rId17"/>
    <p:sldId id="272" r:id="rId18"/>
    <p:sldId id="274" r:id="rId19"/>
    <p:sldId id="264" r:id="rId20"/>
    <p:sldId id="275" r:id="rId21"/>
    <p:sldId id="276" r:id="rId22"/>
    <p:sldId id="266" r:id="rId23"/>
    <p:sldId id="296" r:id="rId24"/>
    <p:sldId id="297" r:id="rId25"/>
    <p:sldId id="298" r:id="rId26"/>
    <p:sldId id="277" r:id="rId27"/>
    <p:sldId id="299" r:id="rId28"/>
    <p:sldId id="300" r:id="rId29"/>
    <p:sldId id="302" r:id="rId30"/>
    <p:sldId id="334" r:id="rId31"/>
    <p:sldId id="303" r:id="rId32"/>
    <p:sldId id="304" r:id="rId33"/>
    <p:sldId id="305" r:id="rId34"/>
    <p:sldId id="306" r:id="rId35"/>
    <p:sldId id="307" r:id="rId36"/>
    <p:sldId id="308" r:id="rId37"/>
    <p:sldId id="309" r:id="rId38"/>
    <p:sldId id="310" r:id="rId39"/>
    <p:sldId id="311" r:id="rId40"/>
    <p:sldId id="312" r:id="rId41"/>
    <p:sldId id="313" r:id="rId42"/>
    <p:sldId id="338" r:id="rId43"/>
    <p:sldId id="314" r:id="rId44"/>
    <p:sldId id="336" r:id="rId45"/>
    <p:sldId id="317" r:id="rId46"/>
    <p:sldId id="319" r:id="rId47"/>
    <p:sldId id="320" r:id="rId48"/>
    <p:sldId id="321" r:id="rId49"/>
    <p:sldId id="322" r:id="rId50"/>
    <p:sldId id="323" r:id="rId51"/>
    <p:sldId id="324" r:id="rId52"/>
    <p:sldId id="325" r:id="rId53"/>
    <p:sldId id="327" r:id="rId54"/>
    <p:sldId id="328" r:id="rId55"/>
    <p:sldId id="329" r:id="rId56"/>
    <p:sldId id="330" r:id="rId57"/>
    <p:sldId id="331" r:id="rId58"/>
    <p:sldId id="279" r:id="rId59"/>
  </p:sldIdLst>
  <p:sldSz cx="12192000" cy="6858000"/>
  <p:notesSz cx="6858000" cy="9144000"/>
  <p:defaultTextStyle>
    <a:defPPr rtl="0">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83707" autoAdjust="0"/>
  </p:normalViewPr>
  <p:slideViewPr>
    <p:cSldViewPr snapToGrid="0">
      <p:cViewPr varScale="1">
        <p:scale>
          <a:sx n="63" d="100"/>
          <a:sy n="63" d="100"/>
        </p:scale>
        <p:origin x="804" y="52"/>
      </p:cViewPr>
      <p:guideLst/>
    </p:cSldViewPr>
  </p:slideViewPr>
  <p:notesTextViewPr>
    <p:cViewPr>
      <p:scale>
        <a:sx n="1" d="1"/>
        <a:sy n="1" d="1"/>
      </p:scale>
      <p:origin x="0" y="0"/>
    </p:cViewPr>
  </p:notesTextViewPr>
  <p:notesViewPr>
    <p:cSldViewPr snapToGrid="0">
      <p:cViewPr varScale="1">
        <p:scale>
          <a:sx n="99" d="100"/>
          <a:sy n="99" d="100"/>
        </p:scale>
        <p:origin x="3570" y="7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3" Type="http://schemas.openxmlformats.org/officeDocument/2006/relationships/tableStyles" Target="tableStyles.xml"/><Relationship Id="rId62" Type="http://schemas.openxmlformats.org/officeDocument/2006/relationships/viewProps" Target="viewProps.xml"/><Relationship Id="rId61" Type="http://schemas.openxmlformats.org/officeDocument/2006/relationships/presProps" Target="presProps.xml"/><Relationship Id="rId60" Type="http://schemas.openxmlformats.org/officeDocument/2006/relationships/handoutMaster" Target="handoutMasters/handoutMaster1.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zh-CN" altLang="en-US" dirty="0">
              <a:latin typeface="Microsoft YaHei UI" panose="020B0503020204020204" pitchFamily="34" charset="-122"/>
              <a:ea typeface="Microsoft YaHei UI"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1363D635-2378-4D50-90FB-C250DED80A32}" type="datetime1">
              <a:rPr lang="zh-CN" altLang="en-US" smtClean="0">
                <a:latin typeface="Microsoft YaHei UI" panose="020B0503020204020204" pitchFamily="34" charset="-122"/>
                <a:ea typeface="Microsoft YaHei UI" panose="020B0503020204020204" pitchFamily="34" charset="-122"/>
              </a:rPr>
            </a:fld>
            <a:endParaRPr lang="zh-CN" altLang="en-US" dirty="0">
              <a:latin typeface="Microsoft YaHei UI" panose="020B0503020204020204" pitchFamily="34" charset="-122"/>
              <a:ea typeface="Microsoft YaHei UI"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zh-CN" altLang="en-US" dirty="0">
              <a:latin typeface="Microsoft YaHei UI" panose="020B0503020204020204" pitchFamily="34" charset="-122"/>
              <a:ea typeface="Microsoft YaHei UI"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1C4B79F2-7C6A-497B-9A4A-8ACE18746CB2}" type="slidenum">
              <a:rPr lang="en-US" altLang="zh-CN" smtClean="0">
                <a:latin typeface="Microsoft YaHei UI" panose="020B0503020204020204" pitchFamily="34" charset="-122"/>
                <a:ea typeface="Microsoft YaHei UI" panose="020B0503020204020204" pitchFamily="34" charset="-122"/>
              </a:rPr>
            </a:fld>
            <a:endParaRPr lang="zh-CN" altLang="en-US" dirty="0">
              <a:latin typeface="Microsoft YaHei UI" panose="020B0503020204020204" pitchFamily="34" charset="-122"/>
              <a:ea typeface="Microsoft YaHei UI"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crosoft YaHei UI" panose="020B0503020204020204" pitchFamily="34" charset="-122"/>
                <a:ea typeface="Microsoft YaHei UI"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crosoft YaHei UI" panose="020B0503020204020204" pitchFamily="34" charset="-122"/>
                <a:ea typeface="Microsoft YaHei UI" panose="020B0503020204020204" pitchFamily="34" charset="-122"/>
              </a:defRPr>
            </a:lvl1pPr>
          </a:lstStyle>
          <a:p>
            <a:fld id="{E70E86DD-15E7-483C-8127-97C7DC28D095}" type="datetime1">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zh-CN" altLang="en-US" noProof="0"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zh-CN" altLang="en-US" noProof="0" dirty="0"/>
              <a:t>编辑母版文本样式</a:t>
            </a:r>
            <a:endParaRPr lang="zh-CN" altLang="en-US" noProof="0" dirty="0"/>
          </a:p>
          <a:p>
            <a:pPr lvl="1" rtl="0"/>
            <a:r>
              <a:rPr lang="zh-CN" altLang="en-US" noProof="0" dirty="0"/>
              <a:t>第二级</a:t>
            </a:r>
            <a:endParaRPr lang="zh-CN" altLang="en-US" noProof="0" dirty="0"/>
          </a:p>
          <a:p>
            <a:pPr lvl="2" rtl="0"/>
            <a:r>
              <a:rPr lang="zh-CN" altLang="en-US" noProof="0" dirty="0"/>
              <a:t>第三级</a:t>
            </a:r>
            <a:endParaRPr lang="zh-CN" altLang="en-US" noProof="0" dirty="0"/>
          </a:p>
          <a:p>
            <a:pPr lvl="3" rtl="0"/>
            <a:r>
              <a:rPr lang="zh-CN" altLang="en-US" noProof="0" dirty="0"/>
              <a:t>第四级</a:t>
            </a:r>
            <a:endParaRPr lang="zh-CN" altLang="en-US" noProof="0" dirty="0"/>
          </a:p>
          <a:p>
            <a:pPr lvl="4" rtl="0"/>
            <a:r>
              <a:rPr lang="zh-CN" altLang="en-US" noProof="0" dirty="0"/>
              <a:t>第五级</a:t>
            </a:r>
            <a:endParaRPr lang="zh-CN" altLang="en-US" noProof="0"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crosoft YaHei UI" panose="020B0503020204020204" pitchFamily="34" charset="-122"/>
                <a:ea typeface="Microsoft YaHei UI" panose="020B0503020204020204" pitchFamily="34" charset="-122"/>
              </a:defRPr>
            </a:lvl1pPr>
          </a:lstStyle>
          <a:p>
            <a:fld id="{B262A795-6F94-4A96-B820-B9038480D048}" type="slidenum">
              <a:rPr lang="en-US" altLang="zh-CN"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1pPr>
    <a:lvl2pPr marL="4572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2pPr>
    <a:lvl3pPr marL="9144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3pPr>
    <a:lvl4pPr marL="13716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4pPr>
    <a:lvl5pPr marL="18288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长方形 6"/>
          <p:cNvSpPr>
            <a:spLocks noChangeAspect="1"/>
          </p:cNvSpPr>
          <p:nvPr/>
        </p:nvSpPr>
        <p:spPr>
          <a:xfrm>
            <a:off x="231140" y="243840"/>
            <a:ext cx="11724640" cy="637793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标题 1"/>
          <p:cNvSpPr>
            <a:spLocks noGrp="1"/>
          </p:cNvSpPr>
          <p:nvPr>
            <p:ph type="ctrTitle"/>
          </p:nvPr>
        </p:nvSpPr>
        <p:spPr>
          <a:xfrm>
            <a:off x="1109980" y="882376"/>
            <a:ext cx="9966960" cy="2926080"/>
          </a:xfrm>
        </p:spPr>
        <p:txBody>
          <a:bodyPr rtlCol="0" anchor="b">
            <a:normAutofit/>
          </a:bodyPr>
          <a:lstStyle>
            <a:lvl1pPr algn="ctr">
              <a:lnSpc>
                <a:spcPct val="85000"/>
              </a:lnSpc>
              <a:defRPr sz="7200" b="1" cap="all" baseline="0">
                <a:solidFill>
                  <a:srgbClr val="FFFFFF"/>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副标题 2"/>
          <p:cNvSpPr>
            <a:spLocks noGrp="1"/>
          </p:cNvSpPr>
          <p:nvPr>
            <p:ph type="subTitle" idx="1"/>
          </p:nvPr>
        </p:nvSpPr>
        <p:spPr>
          <a:xfrm>
            <a:off x="1709530" y="3869634"/>
            <a:ext cx="8767860" cy="1388165"/>
          </a:xfrm>
        </p:spPr>
        <p:txBody>
          <a:bodyPr rtlCol="0">
            <a:normAutofit/>
          </a:bodyPr>
          <a:lstStyle>
            <a:lvl1pPr marL="0" indent="0" algn="ctr">
              <a:buNone/>
              <a:defRPr sz="2200">
                <a:solidFill>
                  <a:srgbClr val="FFFFFF"/>
                </a:solidFill>
                <a:latin typeface="Microsoft YaHei UI" panose="020B0503020204020204" pitchFamily="34" charset="-122"/>
                <a:ea typeface="Microsoft YaHei UI" panose="020B0503020204020204" pitchFamily="34" charset="-122"/>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pPr rtl="0"/>
            <a:r>
              <a:rPr lang="zh-CN" altLang="en-US" noProof="0"/>
              <a:t>单击此处编辑母版副标题样式</a:t>
            </a:r>
            <a:endParaRPr lang="zh-CN" altLang="en-US" noProof="0" dirty="0"/>
          </a:p>
        </p:txBody>
      </p:sp>
      <p:sp>
        <p:nvSpPr>
          <p:cNvPr id="4" name="日期占位符 3"/>
          <p:cNvSpPr>
            <a:spLocks noGrp="1"/>
          </p:cNvSpPr>
          <p:nvPr>
            <p:ph type="dt" sz="half" idx="10"/>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fld id="{C643B07F-1D4C-4540-999E-86D36202C0C6}" type="datetime1">
              <a:rPr lang="zh-CN" altLang="en-US" smtClean="0"/>
            </a:fld>
            <a:endParaRPr lang="zh-CN" altLang="en-US" dirty="0"/>
          </a:p>
        </p:txBody>
      </p:sp>
      <p:sp>
        <p:nvSpPr>
          <p:cNvPr id="5" name="页脚占位符 4"/>
          <p:cNvSpPr>
            <a:spLocks noGrp="1"/>
          </p:cNvSpPr>
          <p:nvPr>
            <p:ph type="ftr" sz="quarter" idx="11"/>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cxnSp>
        <p:nvCxnSpPr>
          <p:cNvPr id="8" name="直接连接符​​ 7"/>
          <p:cNvCxnSpPr/>
          <p:nvPr/>
        </p:nvCxnSpPr>
        <p:spPr>
          <a:xfrm>
            <a:off x="4213781" y="3733800"/>
            <a:ext cx="371416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垂直文本占位符 2"/>
          <p:cNvSpPr>
            <a:spLocks noGrp="1"/>
          </p:cNvSpPr>
          <p:nvPr>
            <p:ph type="body" orient="vert" idx="1"/>
          </p:nvPr>
        </p:nvSpPr>
        <p:spPr/>
        <p:txBody>
          <a:bodyPr vert="eaVert"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F8439094-95A5-4980-A2A3-89FA2435876B}" type="datetime1">
              <a:rPr lang="zh-CN" altLang="en-US" smtClean="0"/>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垂直标题 1"/>
          <p:cNvSpPr>
            <a:spLocks noGrp="1"/>
          </p:cNvSpPr>
          <p:nvPr>
            <p:ph type="title" orient="vert"/>
          </p:nvPr>
        </p:nvSpPr>
        <p:spPr>
          <a:xfrm>
            <a:off x="8724900" y="762000"/>
            <a:ext cx="2324100" cy="5410200"/>
          </a:xfrm>
        </p:spPr>
        <p:txBody>
          <a:bodyPr vert="eaVert"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垂直文本占位符 2"/>
          <p:cNvSpPr>
            <a:spLocks noGrp="1"/>
          </p:cNvSpPr>
          <p:nvPr>
            <p:ph type="body" orient="vert" idx="1"/>
          </p:nvPr>
        </p:nvSpPr>
        <p:spPr>
          <a:xfrm>
            <a:off x="1143000" y="762000"/>
            <a:ext cx="7429500" cy="5410200"/>
          </a:xfrm>
        </p:spPr>
        <p:txBody>
          <a:bodyPr vert="eaVert"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5322F546-3B99-456D-B1CF-27BD2F7FE5D2}" type="datetime1">
              <a:rPr lang="zh-CN" altLang="en-US" smtClean="0"/>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idx="1"/>
          </p:nvPr>
        </p:nvSpPr>
        <p:spPr/>
        <p:txBody>
          <a:bodyPr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E4D37FF0-D500-4819-9052-AC9C333A8832}" type="datetime1">
              <a:rPr lang="zh-CN" altLang="en-US" smtClean="0"/>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106424" y="1173575"/>
            <a:ext cx="9966960" cy="2926080"/>
          </a:xfrm>
        </p:spPr>
        <p:txBody>
          <a:bodyPr rtlCol="0" anchor="b">
            <a:noAutofit/>
          </a:bodyPr>
          <a:lstStyle>
            <a:lvl1pPr algn="ctr">
              <a:lnSpc>
                <a:spcPct val="85000"/>
              </a:lnSpc>
              <a:defRPr sz="7200" b="0" cap="all" baseline="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文本占位符 2"/>
          <p:cNvSpPr>
            <a:spLocks noGrp="1"/>
          </p:cNvSpPr>
          <p:nvPr>
            <p:ph type="body" idx="1"/>
          </p:nvPr>
        </p:nvSpPr>
        <p:spPr>
          <a:xfrm>
            <a:off x="1709928" y="4154520"/>
            <a:ext cx="8769096" cy="1363806"/>
          </a:xfrm>
        </p:spPr>
        <p:txBody>
          <a:bodyPr rtlCol="0" anchor="t">
            <a:normAutofit/>
          </a:bodyPr>
          <a:lstStyle>
            <a:lvl1pPr marL="0" indent="0" algn="ctr">
              <a:buNone/>
              <a:defRPr sz="2200">
                <a:solidFill>
                  <a:schemeClr val="accent1"/>
                </a:solidFill>
                <a:latin typeface="Microsoft YaHei UI" panose="020B0503020204020204" pitchFamily="34" charset="-122"/>
                <a:ea typeface="Microsoft YaHei UI" panose="020B0503020204020204" pitchFamily="34" charset="-12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zh-CN" altLang="en-US" noProof="0"/>
              <a:t>单击此处编辑母版文本样式</a:t>
            </a:r>
            <a:endParaRPr lang="zh-CN" altLang="en-US" noProof="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BD3CB5DD-18D0-4B93-A228-C4DB80A9C862}" type="datetime1">
              <a:rPr lang="zh-CN" altLang="en-US" smtClean="0"/>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cxnSp>
        <p:nvCxnSpPr>
          <p:cNvPr id="7" name="直接连接符 6"/>
          <p:cNvCxnSpPr/>
          <p:nvPr/>
        </p:nvCxnSpPr>
        <p:spPr>
          <a:xfrm>
            <a:off x="1981200" y="402040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标题 7"/>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sz="half" idx="1"/>
          </p:nvPr>
        </p:nvSpPr>
        <p:spPr>
          <a:xfrm>
            <a:off x="1143000" y="2057399"/>
            <a:ext cx="4754880" cy="402336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4" name="内容占位符 3"/>
          <p:cNvSpPr>
            <a:spLocks noGrp="1"/>
          </p:cNvSpPr>
          <p:nvPr>
            <p:ph sz="half" idx="2"/>
          </p:nvPr>
        </p:nvSpPr>
        <p:spPr>
          <a:xfrm>
            <a:off x="6267612" y="2057400"/>
            <a:ext cx="4754880" cy="402336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29669D3E-3884-46AC-96BE-0EB89ED52750}" type="datetime1">
              <a:rPr lang="zh-CN" altLang="en-US" smtClean="0"/>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标题 9"/>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文本占位符 2"/>
          <p:cNvSpPr>
            <a:spLocks noGrp="1"/>
          </p:cNvSpPr>
          <p:nvPr>
            <p:ph type="body" idx="1"/>
          </p:nvPr>
        </p:nvSpPr>
        <p:spPr>
          <a:xfrm>
            <a:off x="1143000" y="2001511"/>
            <a:ext cx="4754880" cy="777240"/>
          </a:xfrm>
        </p:spPr>
        <p:txBody>
          <a:bodyPr rtlCol="0" anchor="ctr"/>
          <a:lstStyle>
            <a:lvl1pPr marL="0" indent="0">
              <a:spcBef>
                <a:spcPts val="0"/>
              </a:spcBef>
              <a:buNone/>
              <a:defRPr sz="2400" b="1">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endParaRPr lang="zh-CN" altLang="en-US" noProof="0"/>
          </a:p>
        </p:txBody>
      </p:sp>
      <p:sp>
        <p:nvSpPr>
          <p:cNvPr id="4" name="内容占位符 3"/>
          <p:cNvSpPr>
            <a:spLocks noGrp="1"/>
          </p:cNvSpPr>
          <p:nvPr>
            <p:ph sz="half" idx="2"/>
          </p:nvPr>
        </p:nvSpPr>
        <p:spPr>
          <a:xfrm>
            <a:off x="1143000" y="2721483"/>
            <a:ext cx="4754880" cy="338328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5" name="文本占位符 4"/>
          <p:cNvSpPr>
            <a:spLocks noGrp="1"/>
          </p:cNvSpPr>
          <p:nvPr>
            <p:ph type="body" sz="quarter" idx="3"/>
          </p:nvPr>
        </p:nvSpPr>
        <p:spPr>
          <a:xfrm>
            <a:off x="6269173" y="1999032"/>
            <a:ext cx="4754880" cy="777240"/>
          </a:xfrm>
        </p:spPr>
        <p:txBody>
          <a:bodyPr rtlCol="0" anchor="ctr"/>
          <a:lstStyle>
            <a:lvl1pPr marL="0" indent="0">
              <a:spcBef>
                <a:spcPts val="0"/>
              </a:spcBef>
              <a:buNone/>
              <a:defRPr sz="2400" b="1">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endParaRPr lang="zh-CN" altLang="en-US" noProof="0"/>
          </a:p>
        </p:txBody>
      </p:sp>
      <p:sp>
        <p:nvSpPr>
          <p:cNvPr id="6" name="内容占位符 5"/>
          <p:cNvSpPr>
            <a:spLocks noGrp="1"/>
          </p:cNvSpPr>
          <p:nvPr>
            <p:ph sz="quarter" idx="4"/>
          </p:nvPr>
        </p:nvSpPr>
        <p:spPr>
          <a:xfrm>
            <a:off x="6269173" y="2719322"/>
            <a:ext cx="4754880" cy="338328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7" name="日期占位符 6"/>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522F1139-3645-4824-BD53-F607326A61B9}" type="datetime1">
              <a:rPr lang="zh-CN" altLang="en-US" smtClean="0"/>
            </a:fld>
            <a:endParaRPr lang="zh-CN" altLang="en-US" dirty="0"/>
          </a:p>
        </p:txBody>
      </p:sp>
      <p:sp>
        <p:nvSpPr>
          <p:cNvPr id="8" name="页脚占位符 7"/>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9" name="灯片编号占位符 8"/>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日期占位符 2"/>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3D208615-CB44-40D5-A0AD-BC9B36114A55}" type="datetime1">
              <a:rPr lang="zh-CN" altLang="en-US" smtClean="0"/>
            </a:fld>
            <a:endParaRPr lang="zh-CN" altLang="en-US" dirty="0"/>
          </a:p>
        </p:txBody>
      </p:sp>
      <p:sp>
        <p:nvSpPr>
          <p:cNvPr id="4" name="页脚占位符 3"/>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5" name="灯片编号占位符 4"/>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4854EB7C-80E3-4267-B53F-C264AD7BECE0}" type="datetime1">
              <a:rPr lang="zh-CN" altLang="en-US" smtClean="0"/>
            </a:fld>
            <a:endParaRPr lang="zh-CN" altLang="en-US" dirty="0"/>
          </a:p>
        </p:txBody>
      </p:sp>
      <p:sp>
        <p:nvSpPr>
          <p:cNvPr id="3" name="页脚占位符 2"/>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4" name="灯片编号占位符 3"/>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带标题的内容">
    <p:spTree>
      <p:nvGrpSpPr>
        <p:cNvPr id="1" name=""/>
        <p:cNvGrpSpPr/>
        <p:nvPr/>
      </p:nvGrpSpPr>
      <p:grpSpPr>
        <a:xfrm>
          <a:off x="0" y="0"/>
          <a:ext cx="0" cy="0"/>
          <a:chOff x="0" y="0"/>
          <a:chExt cx="0" cy="0"/>
        </a:xfrm>
      </p:grpSpPr>
      <p:sp>
        <p:nvSpPr>
          <p:cNvPr id="2" name="标题 1"/>
          <p:cNvSpPr>
            <a:spLocks noGrp="1"/>
          </p:cNvSpPr>
          <p:nvPr>
            <p:ph type="title"/>
          </p:nvPr>
        </p:nvSpPr>
        <p:spPr>
          <a:xfrm>
            <a:off x="1143000" y="1097280"/>
            <a:ext cx="3931920" cy="1737360"/>
          </a:xfrm>
        </p:spPr>
        <p:txBody>
          <a:bodyPr rtlCol="0" anchor="b">
            <a:noAutofit/>
          </a:bodyPr>
          <a:lstStyle>
            <a:lvl1pPr>
              <a:lnSpc>
                <a:spcPct val="90000"/>
              </a:lnSpc>
              <a:defRPr sz="4000" b="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idx="1"/>
          </p:nvPr>
        </p:nvSpPr>
        <p:spPr>
          <a:xfrm>
            <a:off x="5852159" y="1097280"/>
            <a:ext cx="5212080" cy="4663440"/>
          </a:xfrm>
        </p:spPr>
        <p:txBody>
          <a:bodyPr rtlCol="0"/>
          <a:lstStyle>
            <a:lvl1pPr>
              <a:defRPr sz="3200">
                <a:latin typeface="Microsoft YaHei UI" panose="020B0503020204020204" pitchFamily="34" charset="-122"/>
                <a:ea typeface="Microsoft YaHei UI" panose="020B0503020204020204" pitchFamily="34" charset="-122"/>
              </a:defRPr>
            </a:lvl1pPr>
            <a:lvl2pPr>
              <a:defRPr sz="2800">
                <a:latin typeface="Microsoft YaHei UI" panose="020B0503020204020204" pitchFamily="34" charset="-122"/>
                <a:ea typeface="Microsoft YaHei UI" panose="020B0503020204020204" pitchFamily="34" charset="-122"/>
              </a:defRPr>
            </a:lvl2pPr>
            <a:lvl3pPr>
              <a:defRPr sz="2400">
                <a:latin typeface="Microsoft YaHei UI" panose="020B0503020204020204" pitchFamily="34" charset="-122"/>
                <a:ea typeface="Microsoft YaHei UI" panose="020B0503020204020204" pitchFamily="34" charset="-122"/>
              </a:defRPr>
            </a:lvl3pPr>
            <a:lvl4pPr>
              <a:defRPr sz="2000">
                <a:latin typeface="Microsoft YaHei UI" panose="020B0503020204020204" pitchFamily="34" charset="-122"/>
                <a:ea typeface="Microsoft YaHei UI" panose="020B0503020204020204" pitchFamily="34" charset="-122"/>
              </a:defRPr>
            </a:lvl4pPr>
            <a:lvl5pPr>
              <a:defRPr sz="2000">
                <a:latin typeface="Microsoft YaHei UI" panose="020B0503020204020204" pitchFamily="34" charset="-122"/>
                <a:ea typeface="Microsoft YaHei UI" panose="020B0503020204020204" pitchFamily="34" charset="-122"/>
              </a:defRPr>
            </a:lvl5pPr>
            <a:lvl6pPr>
              <a:defRPr sz="2000"/>
            </a:lvl6pPr>
            <a:lvl7pPr>
              <a:defRPr sz="2000"/>
            </a:lvl7pPr>
            <a:lvl8pPr>
              <a:defRPr sz="2000"/>
            </a:lvl8pPr>
            <a:lvl9pPr>
              <a:defRPr sz="2000"/>
            </a:lvl9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4" name="文本占位符 3"/>
          <p:cNvSpPr>
            <a:spLocks noGrp="1"/>
          </p:cNvSpPr>
          <p:nvPr>
            <p:ph type="body" sz="half" idx="2"/>
          </p:nvPr>
        </p:nvSpPr>
        <p:spPr>
          <a:xfrm>
            <a:off x="1143000" y="2834640"/>
            <a:ext cx="3931920" cy="3017520"/>
          </a:xfrm>
        </p:spPr>
        <p:txBody>
          <a:bodyPr rtlCol="0">
            <a:normAutofit/>
          </a:bodyPr>
          <a:lstStyle>
            <a:lvl1pPr marL="0" indent="0">
              <a:lnSpc>
                <a:spcPct val="100000"/>
              </a:lnSpc>
              <a:spcBef>
                <a:spcPts val="1000"/>
              </a:spcBef>
              <a:buNone/>
              <a:defRPr sz="1700">
                <a:latin typeface="Microsoft YaHei UI" panose="020B0503020204020204" pitchFamily="34" charset="-122"/>
                <a:ea typeface="Microsoft YaHei UI"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zh-CN" altLang="en-US" noProof="0"/>
              <a:t>单击此处编辑母版文本样式</a:t>
            </a:r>
            <a:endParaRPr lang="zh-CN" altLang="en-US" noProof="0"/>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8DD0F495-F050-49AC-8028-2B6604CE35DE}" type="datetime1">
              <a:rPr lang="zh-CN" altLang="en-US" smtClean="0"/>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带标题的图片">
    <p:spTree>
      <p:nvGrpSpPr>
        <p:cNvPr id="1" name=""/>
        <p:cNvGrpSpPr/>
        <p:nvPr/>
      </p:nvGrpSpPr>
      <p:grpSpPr>
        <a:xfrm>
          <a:off x="0" y="0"/>
          <a:ext cx="0" cy="0"/>
          <a:chOff x="0" y="0"/>
          <a:chExt cx="0" cy="0"/>
        </a:xfrm>
      </p:grpSpPr>
      <p:sp>
        <p:nvSpPr>
          <p:cNvPr id="2" name="标题 1"/>
          <p:cNvSpPr>
            <a:spLocks noGrp="1"/>
          </p:cNvSpPr>
          <p:nvPr>
            <p:ph type="title"/>
          </p:nvPr>
        </p:nvSpPr>
        <p:spPr>
          <a:xfrm>
            <a:off x="1143000" y="1097280"/>
            <a:ext cx="3931920" cy="1737360"/>
          </a:xfrm>
        </p:spPr>
        <p:txBody>
          <a:bodyPr rtlCol="0" anchor="b">
            <a:noAutofit/>
          </a:bodyPr>
          <a:lstStyle>
            <a:lvl1pPr>
              <a:lnSpc>
                <a:spcPct val="90000"/>
              </a:lnSpc>
              <a:defRPr sz="4000" b="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图片占位符 2"/>
          <p:cNvSpPr>
            <a:spLocks noGrp="1" noChangeAspect="1"/>
          </p:cNvSpPr>
          <p:nvPr>
            <p:ph type="pic" idx="1"/>
          </p:nvPr>
        </p:nvSpPr>
        <p:spPr>
          <a:xfrm>
            <a:off x="5413248" y="1069847"/>
            <a:ext cx="6099048" cy="4800600"/>
          </a:xfrm>
        </p:spPr>
        <p:txBody>
          <a:bodyPr lIns="274320" tIns="182880" rtlCol="0" anchor="t">
            <a:normAutofit/>
          </a:bodyPr>
          <a:lstStyle>
            <a:lvl1pPr marL="0" indent="0">
              <a:buNone/>
              <a:defRPr sz="2800">
                <a:latin typeface="Microsoft YaHei UI" panose="020B0503020204020204" pitchFamily="34" charset="-122"/>
                <a:ea typeface="Microsoft YaHei UI" panose="020B0503020204020204"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zh-CN" altLang="en-US" noProof="0"/>
              <a:t>单击图标添加图片</a:t>
            </a:r>
            <a:endParaRPr lang="zh-CN" altLang="en-US" noProof="0" dirty="0"/>
          </a:p>
        </p:txBody>
      </p:sp>
      <p:sp>
        <p:nvSpPr>
          <p:cNvPr id="4" name="文本占位符 3"/>
          <p:cNvSpPr>
            <a:spLocks noGrp="1"/>
          </p:cNvSpPr>
          <p:nvPr>
            <p:ph type="body" sz="half" idx="2"/>
          </p:nvPr>
        </p:nvSpPr>
        <p:spPr>
          <a:xfrm>
            <a:off x="1143000" y="2834640"/>
            <a:ext cx="3931920" cy="2880360"/>
          </a:xfrm>
        </p:spPr>
        <p:txBody>
          <a:bodyPr rtlCol="0">
            <a:normAutofit/>
          </a:bodyPr>
          <a:lstStyle>
            <a:lvl1pPr marL="0" indent="0">
              <a:lnSpc>
                <a:spcPct val="100000"/>
              </a:lnSpc>
              <a:spcBef>
                <a:spcPts val="1000"/>
              </a:spcBef>
              <a:buNone/>
              <a:defRPr sz="1700">
                <a:latin typeface="Microsoft YaHei UI" panose="020B0503020204020204" pitchFamily="34" charset="-122"/>
                <a:ea typeface="Microsoft YaHei UI"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zh-CN" altLang="en-US" noProof="0"/>
              <a:t>单击此处编辑母版文本样式</a:t>
            </a:r>
            <a:endParaRPr lang="zh-CN" altLang="en-US" noProof="0"/>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1E4CCE92-93A9-45CB-93EB-0D8BC89697E4}" type="datetime1">
              <a:rPr lang="zh-CN" altLang="en-US" smtClean="0"/>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长方形 6"/>
          <p:cNvSpPr>
            <a:spLocks noChangeAspect="1"/>
          </p:cNvSpPr>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标题占位符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pPr rtl="0"/>
            <a:r>
              <a:rPr lang="zh-CN" altLang="en-US" noProof="0" dirty="0"/>
              <a:t>单击此处编辑母版标题样式</a:t>
            </a:r>
            <a:endParaRPr lang="zh-CN" altLang="en-US" noProof="0" dirty="0"/>
          </a:p>
        </p:txBody>
      </p:sp>
      <p:sp>
        <p:nvSpPr>
          <p:cNvPr id="3" name="文本占位符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rtl="0"/>
            <a:r>
              <a:rPr lang="zh-CN" altLang="en-US" noProof="0" dirty="0"/>
              <a:t>编辑母版文本样式</a:t>
            </a:r>
            <a:endParaRPr lang="zh-CN" altLang="en-US" noProof="0" dirty="0"/>
          </a:p>
          <a:p>
            <a:pPr lvl="1" rtl="0"/>
            <a:r>
              <a:rPr lang="zh-CN" altLang="en-US" noProof="0" dirty="0"/>
              <a:t>第二级</a:t>
            </a:r>
            <a:endParaRPr lang="zh-CN" altLang="en-US" noProof="0" dirty="0"/>
          </a:p>
          <a:p>
            <a:pPr lvl="2" rtl="0"/>
            <a:r>
              <a:rPr lang="zh-CN" altLang="en-US" noProof="0" dirty="0"/>
              <a:t>第三级</a:t>
            </a:r>
            <a:endParaRPr lang="zh-CN" altLang="en-US" noProof="0" dirty="0"/>
          </a:p>
          <a:p>
            <a:pPr lvl="3" rtl="0"/>
            <a:r>
              <a:rPr lang="zh-CN" altLang="en-US" noProof="0" dirty="0"/>
              <a:t>第四级</a:t>
            </a:r>
            <a:endParaRPr lang="zh-CN" altLang="en-US" noProof="0" dirty="0"/>
          </a:p>
          <a:p>
            <a:pPr lvl="4" rtl="0"/>
            <a:r>
              <a:rPr lang="zh-CN" altLang="en-US" noProof="0" dirty="0"/>
              <a:t>第五级</a:t>
            </a:r>
            <a:endParaRPr lang="zh-CN" altLang="en-US" noProof="0" dirty="0"/>
          </a:p>
        </p:txBody>
      </p:sp>
      <p:sp>
        <p:nvSpPr>
          <p:cNvPr id="4" name="日期占位符 3"/>
          <p:cNvSpPr>
            <a:spLocks noGrp="1"/>
          </p:cNvSpPr>
          <p:nvPr>
            <p:ph type="dt" sz="half" idx="2"/>
          </p:nvPr>
        </p:nvSpPr>
        <p:spPr>
          <a:xfrm>
            <a:off x="1142996" y="6223828"/>
            <a:ext cx="2329074" cy="365125"/>
          </a:xfrm>
          <a:prstGeom prst="rect">
            <a:avLst/>
          </a:prstGeom>
        </p:spPr>
        <p:txBody>
          <a:bodyPr vert="horz" lIns="91440" tIns="45720" rIns="91440" bIns="45720" rtlCol="0" anchor="ctr"/>
          <a:lstStyle>
            <a:lvl1pPr algn="l">
              <a:defRPr sz="1200">
                <a:solidFill>
                  <a:schemeClr val="accent1"/>
                </a:solidFill>
                <a:latin typeface="Microsoft YaHei UI" panose="020B0503020204020204" pitchFamily="34" charset="-122"/>
                <a:ea typeface="Microsoft YaHei UI" panose="020B0503020204020204" pitchFamily="34" charset="-122"/>
              </a:defRPr>
            </a:lvl1pPr>
          </a:lstStyle>
          <a:p>
            <a:fld id="{F09E1F69-A97B-455B-BA72-3104C5C7CE22}" type="datetime1">
              <a:rPr lang="zh-CN" altLang="en-US" smtClean="0"/>
            </a:fld>
            <a:endParaRPr lang="zh-CN" altLang="en-US" dirty="0"/>
          </a:p>
        </p:txBody>
      </p:sp>
      <p:sp>
        <p:nvSpPr>
          <p:cNvPr id="5" name="页脚占位符 4"/>
          <p:cNvSpPr>
            <a:spLocks noGrp="1"/>
          </p:cNvSpPr>
          <p:nvPr>
            <p:ph type="ftr" sz="quarter" idx="3"/>
          </p:nvPr>
        </p:nvSpPr>
        <p:spPr>
          <a:xfrm>
            <a:off x="3949148" y="6223828"/>
            <a:ext cx="4717774" cy="365125"/>
          </a:xfrm>
          <a:prstGeom prst="rect">
            <a:avLst/>
          </a:prstGeom>
        </p:spPr>
        <p:txBody>
          <a:bodyPr vert="horz" lIns="91440" tIns="45720" rIns="91440" bIns="45720" rtlCol="0" anchor="ctr"/>
          <a:lstStyle>
            <a:lvl1pPr algn="ctr">
              <a:defRPr sz="1200">
                <a:solidFill>
                  <a:schemeClr val="accent1"/>
                </a:solidFill>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9329530" y="6223828"/>
            <a:ext cx="1706217" cy="365125"/>
          </a:xfrm>
          <a:prstGeom prst="rect">
            <a:avLst/>
          </a:prstGeom>
        </p:spPr>
        <p:txBody>
          <a:bodyPr vert="horz" lIns="91440" tIns="45720" rIns="91440" bIns="45720" rtlCol="0" anchor="ctr"/>
          <a:lstStyle>
            <a:lvl1pPr algn="r">
              <a:defRPr sz="1200">
                <a:solidFill>
                  <a:schemeClr val="accent1"/>
                </a:solidFill>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90000"/>
        </a:lnSpc>
        <a:spcBef>
          <a:spcPct val="0"/>
        </a:spcBef>
        <a:buNone/>
        <a:defRPr sz="4400" kern="1200">
          <a:solidFill>
            <a:schemeClr val="accent1"/>
          </a:solidFill>
          <a:latin typeface="Microsoft YaHei UI" panose="020B0503020204020204" pitchFamily="34" charset="-122"/>
          <a:ea typeface="Microsoft YaHei UI" panose="020B0503020204020204" pitchFamily="34" charset="-122"/>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anose="020B0503020204020204" pitchFamily="34" charset="0"/>
        <a:buChar char="•"/>
        <a:defRPr sz="2200" kern="1200">
          <a:solidFill>
            <a:schemeClr val="accent1"/>
          </a:solidFill>
          <a:latin typeface="Microsoft YaHei UI" panose="020B0503020204020204" pitchFamily="34" charset="-122"/>
          <a:ea typeface="Microsoft YaHei UI" panose="020B0503020204020204" pitchFamily="34" charset="-122"/>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2000" kern="1200">
          <a:solidFill>
            <a:schemeClr val="accent1"/>
          </a:solidFill>
          <a:latin typeface="Microsoft YaHei UI" panose="020B0503020204020204" pitchFamily="34" charset="-122"/>
          <a:ea typeface="Microsoft YaHei UI" panose="020B0503020204020204" pitchFamily="34" charset="-122"/>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800" kern="1200">
          <a:solidFill>
            <a:schemeClr val="accent1"/>
          </a:solidFill>
          <a:latin typeface="Microsoft YaHei UI" panose="020B0503020204020204" pitchFamily="34" charset="-122"/>
          <a:ea typeface="Microsoft YaHei UI" panose="020B0503020204020204" pitchFamily="34" charset="-122"/>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icrosoft YaHei UI" panose="020B0503020204020204" pitchFamily="34" charset="-122"/>
          <a:ea typeface="Microsoft YaHei UI" panose="020B0503020204020204" pitchFamily="34" charset="-122"/>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icrosoft YaHei UI" panose="020B0503020204020204" pitchFamily="34" charset="-122"/>
          <a:ea typeface="Microsoft YaHei UI" panose="020B0503020204020204" pitchFamily="34" charset="-122"/>
          <a:cs typeface="+mn-cs"/>
        </a:defRPr>
      </a:lvl5pPr>
      <a:lvl6pPr marL="1600200" indent="-22860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6pPr>
      <a:lvl7pPr marL="1899920" indent="-22860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7pPr>
      <a:lvl8pPr marL="2200275" indent="-22860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8pPr>
      <a:lvl9pPr marL="2499995" indent="-22860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tags" Target="../tags/tag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5.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5.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openxmlformats.org/officeDocument/2006/relationships/image" Target="../media/image3.svg"/><Relationship Id="rId1" Type="http://schemas.openxmlformats.org/officeDocument/2006/relationships/image" Target="../media/image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tags" Target="../tags/tag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1.svg"/><Relationship Id="rId1" Type="http://schemas.openxmlformats.org/officeDocument/2006/relationships/image" Target="../media/image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tags" Target="../tags/tag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745490" y="1045210"/>
            <a:ext cx="10701655" cy="2926080"/>
          </a:xfrm>
        </p:spPr>
        <p:txBody>
          <a:bodyPr rtlCol="0">
            <a:normAutofit/>
          </a:bodyPr>
          <a:lstStyle/>
          <a:p>
            <a:pPr rtl="0"/>
            <a:r>
              <a:rPr lang="en-US" altLang="en-GB" sz="5400" dirty="0">
                <a:latin typeface="Microsoft YaHei UI" panose="020B0503020204020204" pitchFamily="34" charset="-122"/>
                <a:ea typeface="Microsoft YaHei UI" panose="020B0503020204020204" pitchFamily="34" charset="-122"/>
              </a:rPr>
              <a:t>15</a:t>
            </a:r>
            <a:r>
              <a:rPr lang="en-GB" altLang="zh-CN" sz="5400" dirty="0">
                <a:latin typeface="Microsoft YaHei UI" panose="020B0503020204020204" pitchFamily="34" charset="-122"/>
                <a:ea typeface="Microsoft YaHei UI" panose="020B0503020204020204" pitchFamily="34" charset="-122"/>
              </a:rPr>
              <a:t>. 一言可以兴邦，一言可</a:t>
            </a:r>
            <a:r>
              <a:rPr lang="zh-CN" altLang="en-GB" sz="5400" dirty="0">
                <a:latin typeface="Microsoft YaHei UI" panose="020B0503020204020204" pitchFamily="34" charset="-122"/>
                <a:ea typeface="Microsoft YaHei UI" panose="020B0503020204020204" pitchFamily="34" charset="-122"/>
              </a:rPr>
              <a:t>以</a:t>
            </a:r>
            <a:r>
              <a:rPr lang="en-GB" altLang="zh-CN" sz="5400" dirty="0">
                <a:latin typeface="Microsoft YaHei UI" panose="020B0503020204020204" pitchFamily="34" charset="-122"/>
                <a:ea typeface="Microsoft YaHei UI" panose="020B0503020204020204" pitchFamily="34" charset="-122"/>
              </a:rPr>
              <a:t>丧邦</a:t>
            </a:r>
            <a:endParaRPr lang="en-GB" altLang="zh-CN" sz="5400" dirty="0">
              <a:latin typeface="Microsoft YaHei UI" panose="020B0503020204020204" pitchFamily="34" charset="-122"/>
              <a:ea typeface="Microsoft YaHei UI"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59790" y="407035"/>
            <a:ext cx="10471785" cy="1356360"/>
          </a:xfrm>
        </p:spPr>
        <p:txBody>
          <a:bodyPr rtlCol="0">
            <a:normAutofit fontScale="90000"/>
          </a:bodyPr>
          <a:lstStyle/>
          <a:p>
            <a:pPr rtl="0">
              <a:lnSpc>
                <a:spcPct val="110000"/>
              </a:lnSpc>
            </a:pPr>
            <a:r>
              <a:rPr lang="en-US" altLang="zh-CN" dirty="0"/>
              <a:t>15.5.</a:t>
            </a:r>
            <a:r>
              <a:rPr lang="zh-CN" altLang="en-US" dirty="0"/>
              <a:t>合作原则与礼貌原则应用到外交辞令中如何互补？</a:t>
            </a:r>
            <a:endParaRPr lang="zh-CN" altLang="en-US" dirty="0"/>
          </a:p>
        </p:txBody>
      </p:sp>
      <p:sp>
        <p:nvSpPr>
          <p:cNvPr id="6" name="内容占位符 5"/>
          <p:cNvSpPr>
            <a:spLocks noGrp="1"/>
          </p:cNvSpPr>
          <p:nvPr>
            <p:ph idx="1"/>
          </p:nvPr>
        </p:nvSpPr>
        <p:spPr>
          <a:xfrm>
            <a:off x="746125" y="1601470"/>
            <a:ext cx="10699750" cy="4664710"/>
          </a:xfrm>
        </p:spPr>
        <p:txBody>
          <a:bodyPr>
            <a:noAutofit/>
          </a:bodyPr>
          <a:lstStyle/>
          <a:p>
            <a:pPr marL="45720" indent="457200" algn="just" fontAlgn="auto">
              <a:lnSpc>
                <a:spcPct val="150000"/>
              </a:lnSpc>
              <a:spcBef>
                <a:spcPts val="0"/>
              </a:spcBef>
              <a:buNone/>
            </a:pPr>
            <a:r>
              <a:rPr sz="2400" dirty="0"/>
              <a:t>具体到外交辞令，合作原则与礼貌原则是如何起到互补的功效呢？结合以下例子分析：</a:t>
            </a:r>
            <a:endParaRPr sz="2400" dirty="0"/>
          </a:p>
          <a:p>
            <a:pPr marL="45720" indent="457200" algn="just" fontAlgn="auto">
              <a:lnSpc>
                <a:spcPct val="150000"/>
              </a:lnSpc>
              <a:spcBef>
                <a:spcPts val="0"/>
              </a:spcBef>
              <a:buNone/>
            </a:pPr>
            <a:r>
              <a:rPr sz="2400" dirty="0"/>
              <a:t>在中英两国交谈会上，中国代表发言“我们不禁要问，英国还要不要遵守中英关于香港问题的联合声明。”在这种紧张的气氛中，聪明的译员就会选择礼貌原则，转译为“People but ask whether we should continue to abide by the Joint Declaration between China and the UK on the question of Hong Kong.”这里的“we”暗指“中国和英国”，如果直接译为“whether UK will continue to abide by...”只会加剧紧张气氛，不利于两国友好关系的维系。</a:t>
            </a:r>
            <a:endParaRPr sz="24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159510" y="1097915"/>
            <a:ext cx="9872980" cy="4935855"/>
          </a:xfrm>
        </p:spPr>
        <p:txBody>
          <a:bodyPr>
            <a:normAutofit lnSpcReduction="20000"/>
          </a:bodyPr>
          <a:p>
            <a:pPr marL="45720" indent="720090" algn="just" fontAlgn="auto">
              <a:lnSpc>
                <a:spcPct val="150000"/>
              </a:lnSpc>
              <a:spcBef>
                <a:spcPts val="0"/>
              </a:spcBef>
              <a:buNone/>
            </a:pPr>
            <a:r>
              <a:rPr sz="2400" dirty="0"/>
              <a:t>而在经济或商务性的外交活动中，当人们更关注信息内容时，常把遵守合作原则放在第一位，把礼貌原则放在第二位。比如在经贸类外交中，签署条约或合同的双方，如果一方不能严格履行合同，就可能给对方造成损失，受损失的一方在外交场合可直接向对方发出投诉或索赔，在这种情况下，受损一方会严格遵守合作原则，实话实说，讲明投诉的依据，不会顾及对方的颜面，也不太会注重礼貌原则。</a:t>
            </a:r>
            <a:endParaRPr sz="2400" dirty="0"/>
          </a:p>
          <a:p>
            <a:pPr marL="45720" indent="720090" algn="just" fontAlgn="auto">
              <a:lnSpc>
                <a:spcPct val="150000"/>
              </a:lnSpc>
              <a:spcBef>
                <a:spcPts val="0"/>
              </a:spcBef>
              <a:buNone/>
            </a:pPr>
            <a:r>
              <a:rPr sz="2400" dirty="0"/>
              <a:t>总之，在外交辞令中合作原则与礼貌原则之间存在着一种相互取舍的关系。一般来说，一定程度上遵守合作原则，就会在相同程度上违背礼貌原则，反之亦然。究竟谁占主导地位，如何取舍以发挥两者的互补功效，要具体问题具体分析。</a:t>
            </a:r>
            <a:endParaRPr sz="24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645" y="280670"/>
            <a:ext cx="3367405" cy="1356360"/>
          </a:xfrm>
        </p:spPr>
        <p:txBody>
          <a:bodyPr rtlCol="0"/>
          <a:lstStyle/>
          <a:p>
            <a:pPr rtl="0"/>
            <a:r>
              <a:rPr lang="en-US" altLang="zh-CN" dirty="0"/>
              <a:t>15.6.</a:t>
            </a:r>
            <a:r>
              <a:rPr lang="zh-CN" altLang="en-US" dirty="0"/>
              <a:t>结语</a:t>
            </a:r>
            <a:endParaRPr lang="zh-CN" altLang="en-US" dirty="0"/>
          </a:p>
        </p:txBody>
      </p:sp>
      <p:pic>
        <p:nvPicPr>
          <p:cNvPr id="5" name="图形 4" descr="教师"/>
          <p:cNvPicPr>
            <a:picLocks noChangeAspect="1"/>
          </p:cNvPicPr>
          <p:nvPr/>
        </p:nvPicPr>
        <p:blipFill>
          <a:blip r:embed="rId1"/>
          <a:stretch>
            <a:fillRect/>
          </a:stretch>
        </p:blipFill>
        <p:spPr>
          <a:xfrm>
            <a:off x="10598271" y="501893"/>
            <a:ext cx="914400" cy="914400"/>
          </a:xfrm>
          <a:prstGeom prst="rect">
            <a:avLst/>
          </a:prstGeom>
        </p:spPr>
      </p:pic>
      <p:sp>
        <p:nvSpPr>
          <p:cNvPr id="6" name="内容占位符 5"/>
          <p:cNvSpPr>
            <a:spLocks noGrp="1"/>
          </p:cNvSpPr>
          <p:nvPr>
            <p:ph idx="1"/>
          </p:nvPr>
        </p:nvSpPr>
        <p:spPr>
          <a:xfrm>
            <a:off x="1096645" y="1416050"/>
            <a:ext cx="9977120" cy="4366260"/>
          </a:xfrm>
        </p:spPr>
        <p:txBody>
          <a:bodyPr>
            <a:noAutofit/>
          </a:bodyPr>
          <a:lstStyle/>
          <a:p>
            <a:pPr marL="45720" indent="720090" algn="just">
              <a:lnSpc>
                <a:spcPct val="150000"/>
              </a:lnSpc>
              <a:spcBef>
                <a:spcPts val="0"/>
              </a:spcBef>
              <a:buNone/>
            </a:pPr>
            <a:r>
              <a:rPr sz="2800" dirty="0"/>
              <a:t>在重大外交场合，国家代表的发言可谓“一言兴邦”或“一言丧邦”，只有了解并灵活利用“合作原则与礼貌原则”在话语交际中的关系，才能像周总理那样，在面对那些旨在挑衅、刁难或有弦外之音难以正面回答的问话时，既不失得体又完美反击，从而促进会话最佳效果的实现。总之，话语交际是一门语言的艺术，值得我们不断探讨其中的微妙之处。</a:t>
            </a:r>
            <a:endParaRPr sz="28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744855" y="1045210"/>
            <a:ext cx="10701655" cy="2926080"/>
          </a:xfrm>
        </p:spPr>
        <p:txBody>
          <a:bodyPr rtlCol="0">
            <a:normAutofit/>
          </a:bodyPr>
          <a:lstStyle/>
          <a:p>
            <a:pPr rtl="0"/>
            <a:r>
              <a:rPr lang="en-US" altLang="en-GB" sz="6000" dirty="0">
                <a:latin typeface="Microsoft YaHei UI" panose="020B0503020204020204" pitchFamily="34" charset="-122"/>
                <a:ea typeface="Microsoft YaHei UI" panose="020B0503020204020204" pitchFamily="34" charset="-122"/>
              </a:rPr>
              <a:t>16</a:t>
            </a:r>
            <a:r>
              <a:rPr lang="en-GB" altLang="zh-CN" sz="6000" dirty="0">
                <a:latin typeface="Microsoft YaHei UI" panose="020B0503020204020204" pitchFamily="34" charset="-122"/>
                <a:ea typeface="Microsoft YaHei UI" panose="020B0503020204020204" pitchFamily="34" charset="-122"/>
              </a:rPr>
              <a:t>. </a:t>
            </a:r>
            <a:r>
              <a:rPr lang="zh-CN" altLang="en-GB" sz="6000" dirty="0">
                <a:latin typeface="Microsoft YaHei UI" panose="020B0503020204020204" pitchFamily="34" charset="-122"/>
                <a:ea typeface="Microsoft YaHei UI" panose="020B0503020204020204" pitchFamily="34" charset="-122"/>
              </a:rPr>
              <a:t>颠来倒去总成文</a:t>
            </a:r>
            <a:endParaRPr lang="zh-CN" altLang="en-GB" sz="6000" dirty="0">
              <a:latin typeface="Microsoft YaHei UI" panose="020B0503020204020204" pitchFamily="34" charset="-122"/>
              <a:ea typeface="Microsoft YaHei UI" panose="020B0503020204020204" pitchFamily="3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目录</a:t>
            </a:r>
            <a:endParaRPr lang="zh-CN" altLang="en-US"/>
          </a:p>
        </p:txBody>
      </p:sp>
      <p:graphicFrame>
        <p:nvGraphicFramePr>
          <p:cNvPr id="6" name="内容占位符 5"/>
          <p:cNvGraphicFramePr>
            <a:graphicFrameLocks noGrp="1"/>
          </p:cNvGraphicFramePr>
          <p:nvPr>
            <p:ph idx="1"/>
            <p:custDataLst>
              <p:tags r:id="rId1"/>
            </p:custDataLst>
          </p:nvPr>
        </p:nvGraphicFramePr>
        <p:xfrm>
          <a:off x="1661795" y="1853565"/>
          <a:ext cx="8837930" cy="4143375"/>
        </p:xfrm>
        <a:graphic>
          <a:graphicData uri="http://schemas.openxmlformats.org/drawingml/2006/table">
            <a:tbl>
              <a:tblPr firstRow="1" bandRow="1">
                <a:tableStyleId>{5C22544A-7EE6-4342-B048-85BDC9FD1C3A}</a:tableStyleId>
              </a:tblPr>
              <a:tblGrid>
                <a:gridCol w="8837930"/>
              </a:tblGrid>
              <a:tr h="412115">
                <a:tc>
                  <a:txBody>
                    <a:bodyPr/>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本节课，将学习</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endParaRPr lang="en-US"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tr>
              <a:tr h="3731260">
                <a:tc>
                  <a:txBody>
                    <a:bodyPr/>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16</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a:t>
                      </a: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1.</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故事缘起</a:t>
                      </a:r>
                      <a:endParaRPr lang="en-GB" altLang="zh-CN"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16</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.2</a:t>
                      </a: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故事引发的思考</a:t>
                      </a:r>
                      <a:endParaRPr lang="en-GB" altLang="zh-CN"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16</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.3</a:t>
                      </a: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sz="2400" dirty="0">
                          <a:latin typeface="Microsoft YaHei UI" panose="020B0503020204020204" pitchFamily="34" charset="-122"/>
                          <a:ea typeface="Microsoft YaHei UI" panose="020B0503020204020204" pitchFamily="34" charset="-122"/>
                          <a:sym typeface="+mn-ea"/>
                        </a:rPr>
                        <a:t>回文与回环的异同有哪些？</a:t>
                      </a:r>
                      <a:endParaRPr lang="en-GB" altLang="zh-CN"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sym typeface="+mn-ea"/>
                        </a:rPr>
                        <a:t>16.4.</a:t>
                      </a:r>
                      <a:r>
                        <a:rPr lang="zh-CN" altLang="en-US" sz="2400" dirty="0">
                          <a:latin typeface="Microsoft YaHei UI" panose="020B0503020204020204" pitchFamily="34" charset="-122"/>
                          <a:ea typeface="Microsoft YaHei UI" panose="020B0503020204020204" pitchFamily="34" charset="-122"/>
                          <a:sym typeface="+mn-ea"/>
                        </a:rPr>
                        <a:t>语言的诗性功能是什么？</a:t>
                      </a:r>
                      <a:endParaRPr lang="zh-CN" altLang="en-US" sz="2400" dirty="0">
                        <a:latin typeface="Microsoft YaHei UI" panose="020B0503020204020204" pitchFamily="34" charset="-122"/>
                        <a:ea typeface="Microsoft YaHei UI" panose="020B0503020204020204" pitchFamily="34" charset="-122"/>
                      </a:endParaRPr>
                    </a:p>
                    <a:p>
                      <a:pPr marL="0" marR="0" lvl="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sym typeface="+mn-ea"/>
                        </a:rPr>
                        <a:t>16.5.如何理解回文诗的句法结构及美学价值？</a:t>
                      </a:r>
                      <a:endParaRPr lang="en-US" altLang="en-GB"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16</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.6</a:t>
                      </a: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结语</a:t>
                      </a:r>
                      <a:endParaRPr lang="en-US" sz="2400"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tr>
            </a:tbl>
          </a:graphicData>
        </a:graphic>
      </p:graphicFrame>
      <p:pic>
        <p:nvPicPr>
          <p:cNvPr id="7" name="图片 6"/>
          <p:cNvPicPr>
            <a:picLocks noChangeAspect="1"/>
          </p:cNvPicPr>
          <p:nvPr/>
        </p:nvPicPr>
        <p:blipFill>
          <a:blip r:embed="rId2"/>
          <a:stretch>
            <a:fillRect/>
          </a:stretch>
        </p:blipFill>
        <p:spPr>
          <a:xfrm>
            <a:off x="2696805" y="742667"/>
            <a:ext cx="914479" cy="914479"/>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645" y="245110"/>
            <a:ext cx="8840470" cy="1356360"/>
          </a:xfrm>
        </p:spPr>
        <p:txBody>
          <a:bodyPr rtlCol="0"/>
          <a:lstStyle/>
          <a:p>
            <a:pPr rtl="0"/>
            <a:r>
              <a:rPr lang="en-US" altLang="zh-CN" dirty="0"/>
              <a:t>16.1.</a:t>
            </a:r>
            <a:r>
              <a:rPr lang="zh-CN" altLang="en-US" dirty="0"/>
              <a:t>故事缘起</a:t>
            </a:r>
            <a:endParaRPr lang="zh-CN" altLang="en-US" dirty="0"/>
          </a:p>
        </p:txBody>
      </p:sp>
      <p:sp>
        <p:nvSpPr>
          <p:cNvPr id="6" name="内容占位符 5"/>
          <p:cNvSpPr>
            <a:spLocks noGrp="1"/>
          </p:cNvSpPr>
          <p:nvPr>
            <p:ph idx="1"/>
          </p:nvPr>
        </p:nvSpPr>
        <p:spPr>
          <a:xfrm>
            <a:off x="979805" y="1380490"/>
            <a:ext cx="10232390" cy="4657725"/>
          </a:xfrm>
        </p:spPr>
        <p:txBody>
          <a:bodyPr>
            <a:noAutofit/>
          </a:bodyPr>
          <a:lstStyle/>
          <a:p>
            <a:pPr marL="45720" indent="457200" algn="just" fontAlgn="auto">
              <a:lnSpc>
                <a:spcPct val="130000"/>
              </a:lnSpc>
              <a:spcBef>
                <a:spcPts val="0"/>
              </a:spcBef>
              <a:buNone/>
            </a:pPr>
            <a:r>
              <a:rPr lang="zh-CN" altLang="en-US" sz="2400" dirty="0"/>
              <a:t>相传宋代诗人李禺出门在外，思念远在家中的妻儿，便做诗《夫忆妻》遥寄妻子，此诗顺读为：“枯眼望遥山隔水，往来曾见几心知。壶空怕酌一杯酒，笔下难成和韵诗。迷路阻人离别久，讯音无雁寄回迟。孤灯夜守长寥寂，夫忆妻兮父忆儿”。妻子收到此诗，甚是感动，回诗一首《妻忆夫》，而此诗正是将《夫忆妻》倒读而成。“儿忆父兮妻忆夫，寂寥长守夜灯孤。迟回寄雁无音讯，久别离人阻路途。诗韵和成难下笔，酒杯一酌怕空壶。知心几见曾来往，水隔山遥望眼枯”。这首写情的回文诗生动地刻画了夫忆妻与妻忆夫的深厚情感，至今仍作为回文诗中的典范，为后人所传颂。而其结构也正符合回文诗的标准，以字为单位，顺读回读皆可成文。</a:t>
            </a:r>
            <a:endParaRPr lang="zh-CN" altLang="en-US" sz="2400" dirty="0"/>
          </a:p>
        </p:txBody>
      </p:sp>
      <p:pic>
        <p:nvPicPr>
          <p:cNvPr id="7" name="图片 6"/>
          <p:cNvPicPr>
            <a:picLocks noChangeAspect="1"/>
          </p:cNvPicPr>
          <p:nvPr/>
        </p:nvPicPr>
        <p:blipFill>
          <a:blip r:embed="rId1"/>
          <a:stretch>
            <a:fillRect/>
          </a:stretch>
        </p:blipFill>
        <p:spPr>
          <a:xfrm>
            <a:off x="9537121" y="465807"/>
            <a:ext cx="914479" cy="914479"/>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altLang="zh-CN" dirty="0"/>
              <a:t>16.2.</a:t>
            </a:r>
            <a:r>
              <a:rPr lang="zh-CN" altLang="en-US" dirty="0"/>
              <a:t>故事引发的思考</a:t>
            </a:r>
            <a:endParaRPr lang="zh-CN" altLang="en-US" dirty="0"/>
          </a:p>
        </p:txBody>
      </p:sp>
      <p:sp>
        <p:nvSpPr>
          <p:cNvPr id="6" name="内容占位符 5"/>
          <p:cNvSpPr>
            <a:spLocks noGrp="1"/>
          </p:cNvSpPr>
          <p:nvPr>
            <p:ph idx="1"/>
          </p:nvPr>
        </p:nvSpPr>
        <p:spPr>
          <a:xfrm>
            <a:off x="1450975" y="1898015"/>
            <a:ext cx="8942070" cy="3062605"/>
          </a:xfrm>
        </p:spPr>
        <p:txBody>
          <a:bodyPr>
            <a:noAutofit/>
          </a:bodyPr>
          <a:lstStyle/>
          <a:p>
            <a:pPr marL="45720" indent="0" algn="just">
              <a:lnSpc>
                <a:spcPct val="90000"/>
              </a:lnSpc>
              <a:spcBef>
                <a:spcPts val="1400"/>
              </a:spcBef>
              <a:buFont typeface="+mj-lt"/>
              <a:buNone/>
            </a:pPr>
            <a:r>
              <a:rPr lang="en-US" altLang="zh-CN" sz="2800" dirty="0"/>
              <a:t>1.</a:t>
            </a:r>
            <a:r>
              <a:rPr lang="zh-CN" altLang="en-US" sz="2800" dirty="0"/>
              <a:t>回文诗与现代修辞学的回环有什么区别和联系呢？</a:t>
            </a:r>
            <a:endParaRPr lang="zh-CN" altLang="en-US" sz="2800" dirty="0"/>
          </a:p>
          <a:p>
            <a:pPr marL="502920" indent="-457200" algn="just">
              <a:lnSpc>
                <a:spcPct val="90000"/>
              </a:lnSpc>
              <a:spcBef>
                <a:spcPts val="1400"/>
              </a:spcBef>
              <a:buFont typeface="+mj-lt"/>
              <a:buAutoNum type="arabicParenR"/>
            </a:pPr>
            <a:endParaRPr lang="zh-CN" altLang="en-US" sz="2800" dirty="0"/>
          </a:p>
          <a:p>
            <a:pPr marL="45720" indent="0" algn="just">
              <a:lnSpc>
                <a:spcPct val="90000"/>
              </a:lnSpc>
              <a:spcBef>
                <a:spcPts val="1400"/>
              </a:spcBef>
              <a:buFont typeface="+mj-lt"/>
              <a:buNone/>
            </a:pPr>
            <a:r>
              <a:rPr lang="en-US" altLang="zh-CN" sz="2800" dirty="0">
                <a:sym typeface="+mn-ea"/>
              </a:rPr>
              <a:t>2.</a:t>
            </a:r>
            <a:r>
              <a:rPr lang="zh-CN" altLang="en-US" sz="2800" dirty="0">
                <a:sym typeface="+mn-ea"/>
              </a:rPr>
              <a:t>雅各布森的诗性功能该如何理解？</a:t>
            </a:r>
            <a:endParaRPr lang="zh-CN" altLang="en-US" sz="2800" dirty="0">
              <a:sym typeface="+mn-ea"/>
            </a:endParaRPr>
          </a:p>
          <a:p>
            <a:pPr marL="502920" indent="-457200" algn="just">
              <a:lnSpc>
                <a:spcPct val="90000"/>
              </a:lnSpc>
              <a:spcBef>
                <a:spcPts val="1400"/>
              </a:spcBef>
              <a:buFont typeface="+mj-lt"/>
              <a:buAutoNum type="arabicParenR"/>
            </a:pPr>
            <a:endParaRPr lang="zh-CN" altLang="en-US" sz="2800" dirty="0"/>
          </a:p>
          <a:p>
            <a:pPr marL="45720" indent="0" algn="just">
              <a:lnSpc>
                <a:spcPct val="90000"/>
              </a:lnSpc>
              <a:spcBef>
                <a:spcPts val="1400"/>
              </a:spcBef>
              <a:buFont typeface="+mj-lt"/>
              <a:buNone/>
            </a:pPr>
            <a:r>
              <a:rPr lang="en-US" altLang="zh-CN" sz="2800" dirty="0">
                <a:sym typeface="+mn-ea"/>
              </a:rPr>
              <a:t>3.</a:t>
            </a:r>
            <a:r>
              <a:rPr lang="zh-CN" altLang="en-US" sz="2800" dirty="0">
                <a:sym typeface="+mn-ea"/>
              </a:rPr>
              <a:t>如何理解回文诗的句法结构及其美学价值？</a:t>
            </a:r>
            <a:endParaRPr lang="zh-CN" altLang="en-US" sz="2800" dirty="0"/>
          </a:p>
          <a:p>
            <a:pPr marL="45720" indent="0" algn="just">
              <a:lnSpc>
                <a:spcPct val="150000"/>
              </a:lnSpc>
              <a:spcBef>
                <a:spcPts val="0"/>
              </a:spcBef>
              <a:buNone/>
            </a:pPr>
            <a:endParaRPr lang="en-GB" sz="2400" dirty="0"/>
          </a:p>
        </p:txBody>
      </p:sp>
      <p:pic>
        <p:nvPicPr>
          <p:cNvPr id="3" name="图片 2"/>
          <p:cNvPicPr>
            <a:picLocks noChangeAspect="1"/>
          </p:cNvPicPr>
          <p:nvPr/>
        </p:nvPicPr>
        <p:blipFill>
          <a:blip r:embed="rId1"/>
          <a:stretch>
            <a:fillRect/>
          </a:stretch>
        </p:blipFill>
        <p:spPr>
          <a:xfrm>
            <a:off x="9609385" y="465807"/>
            <a:ext cx="914479" cy="914479"/>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34720" y="244867"/>
            <a:ext cx="10434320" cy="1356360"/>
          </a:xfrm>
        </p:spPr>
        <p:txBody>
          <a:bodyPr rtlCol="0"/>
          <a:lstStyle/>
          <a:p>
            <a:pPr rtl="0"/>
            <a:r>
              <a:rPr lang="en-US" altLang="zh-CN" dirty="0"/>
              <a:t>16.3.</a:t>
            </a:r>
            <a:r>
              <a:rPr lang="zh-CN" altLang="en-US" dirty="0">
                <a:latin typeface="Microsoft YaHei UI" panose="020B0503020204020204" pitchFamily="34" charset="-122"/>
                <a:ea typeface="Microsoft YaHei UI" panose="020B0503020204020204" pitchFamily="34" charset="-122"/>
              </a:rPr>
              <a:t>回文与回环的异同</a:t>
            </a:r>
            <a:r>
              <a:rPr lang="zh-CN" altLang="en-US" dirty="0">
                <a:latin typeface="Microsoft YaHei UI" panose="020B0503020204020204" pitchFamily="34" charset="-122"/>
                <a:ea typeface="Microsoft YaHei UI" panose="020B0503020204020204" pitchFamily="34" charset="-122"/>
              </a:rPr>
              <a:t>有哪些？</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p:cNvSpPr>
            <a:spLocks noGrp="1"/>
          </p:cNvSpPr>
          <p:nvPr>
            <p:ph idx="1"/>
          </p:nvPr>
        </p:nvSpPr>
        <p:spPr>
          <a:xfrm>
            <a:off x="822960" y="1280795"/>
            <a:ext cx="10546080" cy="5059680"/>
          </a:xfrm>
        </p:spPr>
        <p:txBody>
          <a:bodyPr>
            <a:normAutofit lnSpcReduction="10000"/>
          </a:bodyPr>
          <a:lstStyle/>
          <a:p>
            <a:pPr marL="45720" indent="457200" fontAlgn="auto">
              <a:lnSpc>
                <a:spcPct val="150000"/>
              </a:lnSpc>
              <a:spcBef>
                <a:spcPts val="0"/>
              </a:spcBef>
              <a:buNone/>
            </a:pPr>
            <a:r>
              <a:rPr lang="zh-CN" altLang="en-US" sz="2400" dirty="0"/>
              <a:t>关于回文与回环，很多修辞学论著已经做了讨论与研究，认为这两个概念是名异而实同的两个词。《辞海·语言文字分册》只列出了“回文”的词条：“回文也叫回环，修辞学上的辞格之一。运用次序回环往复的语句，表现两种事物或情理的相互关系。”</a:t>
            </a:r>
            <a:endParaRPr lang="zh-CN" altLang="en-US" sz="2400" dirty="0"/>
          </a:p>
          <a:p>
            <a:pPr marL="45720" indent="457200" fontAlgn="auto">
              <a:lnSpc>
                <a:spcPct val="150000"/>
              </a:lnSpc>
              <a:spcBef>
                <a:spcPts val="0"/>
              </a:spcBef>
              <a:buNone/>
            </a:pPr>
            <a:r>
              <a:rPr lang="zh-CN" altLang="en-US" sz="2400" dirty="0"/>
              <a:t>实际上，回文与回环应区别对待，尽管它们都是利用回环往复的结构来达到语言的均衡美，但仔细分析，会发现两者存在一定的差异。刘英凯（1991）结语道：“所谓‘回文’就是刻意追求字序的回绕，使同一语句可顺读，也可倒读的辞格。现代汉语中的“回环”修辞格，以词 (代替字) 为单位循环往复，则既保留了古代回文的形式美，又可灵活变化。”下面，就对两者的区别具体分析。</a:t>
            </a:r>
            <a:endParaRPr lang="zh-CN" altLang="en-US" sz="2400" dirty="0"/>
          </a:p>
        </p:txBody>
      </p:sp>
      <p:pic>
        <p:nvPicPr>
          <p:cNvPr id="7" name="图形 6"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800080" y="366274"/>
            <a:ext cx="914400" cy="91440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675005" y="885825"/>
            <a:ext cx="10841990" cy="5086350"/>
          </a:xfrm>
        </p:spPr>
        <p:txBody>
          <a:bodyPr>
            <a:noAutofit/>
          </a:bodyPr>
          <a:lstStyle/>
          <a:p>
            <a:pPr marL="45720" indent="457200" fontAlgn="auto">
              <a:lnSpc>
                <a:spcPct val="150000"/>
              </a:lnSpc>
              <a:spcBef>
                <a:spcPts val="0"/>
              </a:spcBef>
              <a:buNone/>
            </a:pPr>
            <a:r>
              <a:rPr lang="zh-CN" altLang="en-US" sz="2300" dirty="0"/>
              <a:t>（1）回文是利用读音往复，要求词语必须全同；回环利用词语往复，不要求词语全同，仅需首尾词语异位，构成A--B，B--A的折绕反复。而回环的这种结构词序相对自由，可细分为以下四种：</a:t>
            </a:r>
            <a:endParaRPr lang="zh-CN" altLang="en-US" sz="2300" dirty="0"/>
          </a:p>
          <a:p>
            <a:pPr marL="45720" indent="457200" fontAlgn="auto">
              <a:lnSpc>
                <a:spcPct val="150000"/>
              </a:lnSpc>
              <a:spcBef>
                <a:spcPts val="0"/>
              </a:spcBef>
              <a:buNone/>
            </a:pPr>
            <a:r>
              <a:rPr lang="zh-CN" altLang="en-US" sz="2300" dirty="0"/>
              <a:t>1）依次回环，就是第一分句或词组和第二分句或词组的词语排列次序依次相反。如苏轼的《菩萨蛮，夏闺怨》：柳庭风静人眠昼，昼眠人静风庭柳。</a:t>
            </a:r>
            <a:endParaRPr lang="zh-CN" altLang="en-US" sz="2300" dirty="0"/>
          </a:p>
          <a:p>
            <a:pPr marL="45720" indent="457200" fontAlgn="auto">
              <a:lnSpc>
                <a:spcPct val="150000"/>
              </a:lnSpc>
              <a:spcBef>
                <a:spcPts val="0"/>
              </a:spcBef>
              <a:buNone/>
            </a:pPr>
            <a:r>
              <a:rPr lang="zh-CN" altLang="en-US" sz="2300" dirty="0"/>
              <a:t>2）错综回环，就是两个分句或词组的词语错综回环。如：诗中有画，画中有诗。</a:t>
            </a:r>
            <a:endParaRPr lang="zh-CN" altLang="en-US" sz="2300" dirty="0"/>
          </a:p>
          <a:p>
            <a:pPr marL="45720" indent="457200" fontAlgn="auto">
              <a:lnSpc>
                <a:spcPct val="150000"/>
              </a:lnSpc>
              <a:spcBef>
                <a:spcPts val="0"/>
              </a:spcBef>
              <a:buNone/>
            </a:pPr>
            <a:r>
              <a:rPr lang="zh-CN" altLang="en-US" sz="2300" dirty="0"/>
              <a:t>3）增减词回环，在“回环”的回复中，增减一个或几个词。如：人民需要艺术，艺术更需要人民。</a:t>
            </a:r>
            <a:endParaRPr lang="zh-CN" altLang="en-US" sz="2300" dirty="0"/>
          </a:p>
          <a:p>
            <a:pPr marL="45720" indent="457200" fontAlgn="auto">
              <a:lnSpc>
                <a:spcPct val="150000"/>
              </a:lnSpc>
              <a:spcBef>
                <a:spcPts val="0"/>
              </a:spcBef>
              <a:buNone/>
            </a:pPr>
            <a:r>
              <a:rPr lang="zh-CN" altLang="en-US" sz="2300" dirty="0"/>
              <a:t>4）换词回环，在“回环”中换一个或几个词。如：总理为人民，人民爱总理。</a:t>
            </a:r>
            <a:endParaRPr lang="zh-CN" altLang="en-US" sz="23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822960" y="618490"/>
            <a:ext cx="10546080" cy="5621020"/>
          </a:xfrm>
        </p:spPr>
        <p:txBody>
          <a:bodyPr>
            <a:noAutofit/>
          </a:bodyPr>
          <a:lstStyle/>
          <a:p>
            <a:pPr marL="45720" indent="457200" algn="just" fontAlgn="auto">
              <a:lnSpc>
                <a:spcPct val="150000"/>
              </a:lnSpc>
              <a:spcBef>
                <a:spcPts val="0"/>
              </a:spcBef>
              <a:buNone/>
            </a:pPr>
            <a:r>
              <a:rPr lang="zh-CN" altLang="en-US" sz="2300" dirty="0"/>
              <a:t>（2）回文可以只列出从A到B的形式，而把从B到A的形式隐藏其间；回环必须同时出现A--B，B--A的完整排列形式。</a:t>
            </a:r>
            <a:endParaRPr lang="zh-CN" altLang="en-US" sz="2300" dirty="0"/>
          </a:p>
          <a:p>
            <a:pPr marL="45720" indent="457200" algn="just" fontAlgn="auto">
              <a:lnSpc>
                <a:spcPct val="150000"/>
              </a:lnSpc>
              <a:spcBef>
                <a:spcPts val="0"/>
              </a:spcBef>
              <a:buNone/>
            </a:pPr>
            <a:r>
              <a:rPr lang="zh-CN" altLang="en-US" sz="2300" dirty="0"/>
              <a:t>（3）从修辞效果看，回文多半是文字游戏，(如窦滔妻《璇玑图》等)；而回环除了表示事物对立的辨证统一的关系外，还表示各种复杂的思想感情。如：萝卜干、泡饭，泡饭、萝卜干，天天吃这种东西，胃口都倒了。这一回环结构明确地表达了作者的厌恶之情，有加重情感之效果。</a:t>
            </a:r>
            <a:endParaRPr lang="zh-CN" altLang="en-US" sz="2300" dirty="0"/>
          </a:p>
          <a:p>
            <a:pPr marL="45720" indent="457200" algn="just" fontAlgn="auto">
              <a:lnSpc>
                <a:spcPct val="150000"/>
              </a:lnSpc>
              <a:spcBef>
                <a:spcPts val="0"/>
              </a:spcBef>
              <a:buNone/>
            </a:pPr>
            <a:r>
              <a:rPr lang="zh-CN" altLang="en-US" sz="2300" dirty="0"/>
              <a:t>（4）汉语词汇的双音节化成为回文诗不可逾越的障碍；回环却以其独特而又灵活的表达形式获得更加旺盛的生命力。</a:t>
            </a:r>
            <a:endParaRPr lang="zh-CN" altLang="en-US" sz="2300" dirty="0"/>
          </a:p>
          <a:p>
            <a:pPr marL="45720" indent="457200" algn="just" fontAlgn="auto">
              <a:lnSpc>
                <a:spcPct val="150000"/>
              </a:lnSpc>
              <a:spcBef>
                <a:spcPts val="0"/>
              </a:spcBef>
              <a:buNone/>
            </a:pPr>
            <a:r>
              <a:rPr lang="zh-CN" altLang="en-US" sz="2300" dirty="0"/>
              <a:t>总之，我们要明确分清回文与回环。前者是以字为单位，严格的形成顺读回读的格式，而回环是以词为单位的往复结构。</a:t>
            </a:r>
            <a:endParaRPr lang="zh-CN" altLang="en-US" sz="2300" dirty="0"/>
          </a:p>
        </p:txBody>
      </p:sp>
      <p:pic>
        <p:nvPicPr>
          <p:cNvPr id="4" name="图形 3"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911840" y="465847"/>
            <a:ext cx="914400" cy="9144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zh-CN" altLang="en-US" dirty="0">
                <a:latin typeface="Microsoft YaHei UI" panose="020B0503020204020204" pitchFamily="34" charset="-122"/>
                <a:ea typeface="Microsoft YaHei UI" panose="020B0503020204020204" pitchFamily="34" charset="-122"/>
              </a:rPr>
              <a:t>目录</a:t>
            </a:r>
            <a:endParaRPr lang="zh-CN" altLang="en-US" dirty="0">
              <a:latin typeface="Microsoft YaHei UI" panose="020B0503020204020204" pitchFamily="34" charset="-122"/>
              <a:ea typeface="Microsoft YaHei UI" panose="020B0503020204020204" pitchFamily="34" charset="-122"/>
            </a:endParaRPr>
          </a:p>
        </p:txBody>
      </p:sp>
      <p:graphicFrame>
        <p:nvGraphicFramePr>
          <p:cNvPr id="4" name="内容占位符 3"/>
          <p:cNvGraphicFramePr>
            <a:graphicFrameLocks noGrp="1"/>
          </p:cNvGraphicFramePr>
          <p:nvPr>
            <p:ph idx="1"/>
            <p:custDataLst>
              <p:tags r:id="rId1"/>
            </p:custDataLst>
          </p:nvPr>
        </p:nvGraphicFramePr>
        <p:xfrm>
          <a:off x="1895475" y="1503045"/>
          <a:ext cx="8414385" cy="4143375"/>
        </p:xfrm>
        <a:graphic>
          <a:graphicData uri="http://schemas.openxmlformats.org/drawingml/2006/table">
            <a:tbl>
              <a:tblPr firstRow="1" bandRow="1">
                <a:tableStyleId>{5C22544A-7EE6-4342-B048-85BDC9FD1C3A}</a:tableStyleId>
              </a:tblPr>
              <a:tblGrid>
                <a:gridCol w="8414385"/>
              </a:tblGrid>
              <a:tr h="412115">
                <a:tc>
                  <a:txBody>
                    <a:bodyPr/>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本节课，将学习</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endParaRPr lang="en-US"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tr>
              <a:tr h="3731260">
                <a:tc>
                  <a:txBody>
                    <a:bodyPr/>
                    <a:lstStyle/>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15</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.1</a:t>
                      </a: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故事缘起</a:t>
                      </a:r>
                      <a:endParaRPr lang="en-GB" altLang="zh-CN"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15</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.2</a:t>
                      </a: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故事引发的思考</a:t>
                      </a:r>
                      <a:endParaRPr lang="en-GB" altLang="zh-CN"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15</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.3</a:t>
                      </a: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合作原则与礼貌原则的相互关系是什么？</a:t>
                      </a:r>
                      <a:endParaRPr lang="en-GB" altLang="zh-CN"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15</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.4</a:t>
                      </a: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GB" sz="2400" dirty="0">
                          <a:latin typeface="Microsoft YaHei UI" panose="020B0503020204020204" pitchFamily="34" charset="-122"/>
                          <a:ea typeface="Microsoft YaHei UI" panose="020B0503020204020204" pitchFamily="34" charset="-122"/>
                          <a:cs typeface="Tahoma" panose="020B0604030504040204" pitchFamily="34" charset="0"/>
                        </a:rPr>
                        <a:t>合作原则和礼貌原则如何完美地结合起来</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a:t>
                      </a:r>
                      <a:endParaRPr lang="en-GB" altLang="zh-CN"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15</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.5</a:t>
                      </a: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GB" sz="2400" dirty="0">
                          <a:latin typeface="Microsoft YaHei UI" panose="020B0503020204020204" pitchFamily="34" charset="-122"/>
                          <a:ea typeface="Microsoft YaHei UI" panose="020B0503020204020204" pitchFamily="34" charset="-122"/>
                          <a:cs typeface="Tahoma" panose="020B0604030504040204" pitchFamily="34" charset="0"/>
                        </a:rPr>
                        <a:t>合作原则和礼貌原则</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应用到外交辞令中如何互补？</a:t>
                      </a:r>
                      <a:endParaRPr lang="en-GB" altLang="zh-CN"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15</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.6</a:t>
                      </a: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结语</a:t>
                      </a:r>
                      <a:endParaRPr lang="en-US" sz="2400"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tr>
            </a:tbl>
          </a:graphicData>
        </a:graphic>
      </p:graphicFrame>
      <p:pic>
        <p:nvPicPr>
          <p:cNvPr id="3" name="图片 2"/>
          <p:cNvPicPr>
            <a:picLocks noChangeAspect="1"/>
          </p:cNvPicPr>
          <p:nvPr/>
        </p:nvPicPr>
        <p:blipFill>
          <a:blip r:embed="rId2"/>
          <a:stretch>
            <a:fillRect/>
          </a:stretch>
        </p:blipFill>
        <p:spPr>
          <a:xfrm>
            <a:off x="2560280" y="465807"/>
            <a:ext cx="914479" cy="914479"/>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altLang="en-GB" dirty="0">
                <a:latin typeface="Microsoft YaHei UI" panose="020B0503020204020204" pitchFamily="34" charset="-122"/>
                <a:ea typeface="Microsoft YaHei UI" panose="020B0503020204020204" pitchFamily="34" charset="-122"/>
              </a:rPr>
              <a:t>16.4.</a:t>
            </a:r>
            <a:r>
              <a:rPr lang="zh-CN" altLang="en-US" dirty="0">
                <a:latin typeface="Microsoft YaHei UI" panose="020B0503020204020204" pitchFamily="34" charset="-122"/>
                <a:ea typeface="Microsoft YaHei UI" panose="020B0503020204020204" pitchFamily="34" charset="-122"/>
              </a:rPr>
              <a:t>语言的诗性功能</a:t>
            </a:r>
            <a:r>
              <a:rPr lang="zh-CN" altLang="en-US" dirty="0">
                <a:latin typeface="Microsoft YaHei UI" panose="020B0503020204020204" pitchFamily="34" charset="-122"/>
                <a:ea typeface="Microsoft YaHei UI" panose="020B0503020204020204" pitchFamily="34" charset="-122"/>
              </a:rPr>
              <a:t>是什么？</a:t>
            </a:r>
            <a:endParaRPr lang="zh-CN" altLang="en-US" dirty="0">
              <a:latin typeface="Microsoft YaHei UI" panose="020B0503020204020204" pitchFamily="34" charset="-122"/>
              <a:ea typeface="Microsoft YaHei UI" panose="020B0503020204020204" pitchFamily="34" charset="-122"/>
            </a:endParaRPr>
          </a:p>
        </p:txBody>
      </p:sp>
      <p:sp>
        <p:nvSpPr>
          <p:cNvPr id="3" name="内容占位符 2"/>
          <p:cNvSpPr/>
          <p:nvPr>
            <p:ph idx="1"/>
          </p:nvPr>
        </p:nvSpPr>
        <p:spPr>
          <a:xfrm>
            <a:off x="978535" y="1360170"/>
            <a:ext cx="10234930" cy="5061585"/>
          </a:xfrm>
        </p:spPr>
        <p:txBody>
          <a:bodyPr>
            <a:noAutofit/>
          </a:bodyPr>
          <a:p>
            <a:pPr marL="45720" indent="457200" algn="just" fontAlgn="auto">
              <a:lnSpc>
                <a:spcPct val="150000"/>
              </a:lnSpc>
              <a:spcBef>
                <a:spcPts val="0"/>
              </a:spcBef>
              <a:buNone/>
            </a:pPr>
            <a:r>
              <a:rPr lang="zh-CN" altLang="en-US" sz="2300" dirty="0"/>
              <a:t>雅各布森（1981）在其论文集《语言学与诗学》中给出了定义：“诗性功能”即为“指向信息本身的倾向,为其自身而聚焦于信息”（The set toward the message as such, focus on the massage for its own sake, is the poetic function of language）。关于诗性功能的这一定义，田星教授（2009）是这样理解的：“在诗歌中被凸现的并非是客观世界，而是语言符号本身。信息指向自身，等于通过“诗之所为诗”给诗从功能上下了定义。”雅各布森（1981:27）还指出：符号能够自指正在于诗性功能把对等原则从选择轴投射到组合轴（the poetic function projects in the principle of equivalence from the axis of selection into the axis of combination）。</a:t>
            </a:r>
            <a:endParaRPr lang="zh-CN" altLang="en-US" sz="2300" dirty="0"/>
          </a:p>
        </p:txBody>
      </p:sp>
    </p:spTree>
  </p:cSld>
  <p:clrMapOvr>
    <a:overrideClrMapping bg1="lt1" tx1="dk1" bg2="lt2" tx2="dk2" accent1="accent1" accent2="accent2" accent3="accent3" accent4="accent4" accent5="accent5" accent6="accent6" hlink="hlink" folHlink="folHlink"/>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159510" y="998220"/>
            <a:ext cx="9872980" cy="4861560"/>
          </a:xfrm>
        </p:spPr>
        <p:txBody>
          <a:bodyPr>
            <a:noAutofit/>
          </a:bodyPr>
          <a:p>
            <a:pPr marL="45720" indent="0" fontAlgn="auto">
              <a:lnSpc>
                <a:spcPct val="150000"/>
              </a:lnSpc>
              <a:buNone/>
            </a:pPr>
            <a:r>
              <a:rPr lang="zh-CN" altLang="en-US" sz="2800" b="1" u="sng" dirty="0"/>
              <a:t>选择</a:t>
            </a:r>
            <a:r>
              <a:rPr lang="zh-CN" altLang="en-US" sz="2400" dirty="0"/>
              <a:t>意味着在一套由不同程度的相似性而联系在一起的符号集合中进行替换与选择，这种相似性或因同义而具有等价关系或因反义而享有共同内核。</a:t>
            </a:r>
            <a:r>
              <a:rPr lang="zh-CN" altLang="en-US" sz="2800" b="1" u="sng" dirty="0"/>
              <a:t>组合</a:t>
            </a:r>
            <a:r>
              <a:rPr lang="zh-CN" altLang="en-US" sz="2400" dirty="0"/>
              <a:t>则是处于同一语境下的各组成部分的连接，它依靠的是邻近性 ,这种邻近性与语言的规则有关 ,受语言结构的逻辑制约 ,而体现为空间位置上的序列（田星，2009）。</a:t>
            </a:r>
            <a:endParaRPr lang="zh-CN" altLang="en-US" sz="2400" dirty="0"/>
          </a:p>
          <a:p>
            <a:pPr marL="45720" indent="0" fontAlgn="auto">
              <a:lnSpc>
                <a:spcPct val="150000"/>
              </a:lnSpc>
              <a:buNone/>
            </a:pPr>
            <a:r>
              <a:rPr lang="zh-CN" altLang="en-US" sz="2800" b="1" u="sng" dirty="0"/>
              <a:t>对等</a:t>
            </a:r>
            <a:r>
              <a:rPr lang="zh-CN" altLang="en-US" sz="2400" dirty="0"/>
              <a:t>是指地位上的同等性，它包括相似或同义、相反或对立这两种关系。雅各布森用两个轴生动地描绘出了语言的活动过程，可以结语为：对等原则在诗歌中的运作是将对等的要素从选择轴投射到组合轴。</a:t>
            </a:r>
            <a:endParaRPr lang="zh-CN" altLang="en-US" sz="24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234440" y="568325"/>
            <a:ext cx="9872980" cy="5721350"/>
          </a:xfrm>
        </p:spPr>
        <p:txBody>
          <a:bodyPr>
            <a:noAutofit/>
          </a:bodyPr>
          <a:p>
            <a:pPr marL="45720" indent="0" fontAlgn="auto">
              <a:lnSpc>
                <a:spcPct val="150000"/>
              </a:lnSpc>
              <a:buNone/>
            </a:pPr>
            <a:r>
              <a:rPr lang="zh-CN" altLang="en-US" sz="2300" dirty="0">
                <a:solidFill>
                  <a:srgbClr val="FF0000"/>
                </a:solidFill>
              </a:rPr>
              <a:t>诗性功能发挥作用，诗歌就体现出平行这一结构特征。</a:t>
            </a:r>
            <a:r>
              <a:rPr lang="zh-CN" altLang="en-US" sz="2300" dirty="0"/>
              <a:t>雅各布森认为，对等原则的投射，使诗歌语言从整体上显示为一种对称的层级结构，即一种平行的趋向，这是诗歌的结构法则，是诗性功能的具体体现。“平行”不只是某些语言结构的重复、再现，而是相似或对立的语言要素间的相</a:t>
            </a:r>
            <a:r>
              <a:rPr lang="zh-CN" altLang="en-US" sz="2300"/>
              <a:t>互作用（田星，2009）。</a:t>
            </a:r>
            <a:endParaRPr lang="zh-CN" altLang="en-US" sz="2300"/>
          </a:p>
          <a:p>
            <a:pPr marL="45720" indent="0" fontAlgn="auto">
              <a:lnSpc>
                <a:spcPct val="150000"/>
              </a:lnSpc>
              <a:buNone/>
            </a:pPr>
            <a:r>
              <a:rPr lang="zh-CN" altLang="en-US" sz="2300"/>
              <a:t>而</a:t>
            </a:r>
            <a:r>
              <a:rPr lang="zh-CN" altLang="en-US" sz="2300">
                <a:solidFill>
                  <a:srgbClr val="FF0000"/>
                </a:solidFill>
              </a:rPr>
              <a:t>平行在汉语传统诗歌表现的尤为明显</a:t>
            </a:r>
            <a:r>
              <a:rPr lang="zh-CN" altLang="en-US" sz="2300"/>
              <a:t>。汉语的一个重要特点就是存在着大量的单音节词，大多数汉字都是形、音、义三者的统一。汉语诗歌更是讲究，尤其是律诗对“对仗”的要求甚严，律诗的中间两联必须对仗，出句与对句字数相等，结构相同，而且相同位置上的词语必须词性相同 ,意义相似、相反或相关。此外，还要讲究音韵，一句之中平仄交替，上下句之间平仄相对。</a:t>
            </a:r>
            <a:endParaRPr lang="zh-CN" altLang="en-US" sz="230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171575" y="855345"/>
            <a:ext cx="9848215" cy="5147310"/>
          </a:xfrm>
        </p:spPr>
        <p:txBody>
          <a:bodyPr>
            <a:noAutofit/>
          </a:bodyPr>
          <a:p>
            <a:pPr fontAlgn="auto">
              <a:lnSpc>
                <a:spcPct val="150000"/>
              </a:lnSpc>
            </a:pPr>
            <a:r>
              <a:rPr lang="zh-CN" altLang="en-US" sz="2700"/>
              <a:t>例如李禺的夫忆妻一诗中：“途路阻人离别久，讯音无雁寄回迟”，</a:t>
            </a:r>
            <a:r>
              <a:rPr lang="zh-CN" altLang="en-US" sz="2700" u="sng"/>
              <a:t>“途路”与“讯音”，“阻人”与“无雁”，“离别”与“寄回”，“久”与“迟”</a:t>
            </a:r>
            <a:r>
              <a:rPr lang="zh-CN" altLang="en-US" sz="2700"/>
              <a:t>，本应该是选择轴上的对等项，但在这首诗中却被横向组合了。这种并置突出上下句之间的平行关系，也增强了诗歌代表意象的空间感。</a:t>
            </a:r>
            <a:endParaRPr lang="zh-CN" altLang="en-US" sz="2700"/>
          </a:p>
          <a:p>
            <a:pPr fontAlgn="auto">
              <a:lnSpc>
                <a:spcPct val="150000"/>
              </a:lnSpc>
            </a:pPr>
            <a:r>
              <a:rPr lang="zh-CN" altLang="en-US" sz="2700">
                <a:solidFill>
                  <a:srgbClr val="FF0000"/>
                </a:solidFill>
              </a:rPr>
              <a:t>诗歌就是诗性功能占主导地位的语言信息</a:t>
            </a:r>
            <a:r>
              <a:rPr lang="zh-CN" altLang="en-US" sz="2700"/>
              <a:t>。信息自指提醒我们在分析诗歌时要更注重语言符号自身，以及符号背后所代表的意义功能。</a:t>
            </a:r>
            <a:endParaRPr lang="zh-CN" altLang="en-US" sz="270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34720" y="244867"/>
            <a:ext cx="10434320" cy="1356360"/>
          </a:xfrm>
        </p:spPr>
        <p:txBody>
          <a:bodyPr rtlCol="0">
            <a:normAutofit fontScale="90000"/>
          </a:bodyPr>
          <a:lstStyle/>
          <a:p>
            <a:pPr rtl="0"/>
            <a:r>
              <a:rPr lang="en-US" altLang="zh-CN" dirty="0">
                <a:latin typeface="Microsoft YaHei UI" panose="020B0503020204020204" pitchFamily="34" charset="-122"/>
                <a:ea typeface="Microsoft YaHei UI" panose="020B0503020204020204" pitchFamily="34" charset="-122"/>
              </a:rPr>
              <a:t>16.5.</a:t>
            </a:r>
            <a:r>
              <a:rPr lang="zh-CN" altLang="en-US" dirty="0"/>
              <a:t>如何理解回文诗的句法结构及美学价值？</a:t>
            </a:r>
            <a:endParaRPr lang="zh-CN" altLang="en-US" dirty="0"/>
          </a:p>
        </p:txBody>
      </p:sp>
      <p:sp>
        <p:nvSpPr>
          <p:cNvPr id="6" name="内容占位符 5"/>
          <p:cNvSpPr>
            <a:spLocks noGrp="1"/>
          </p:cNvSpPr>
          <p:nvPr>
            <p:ph idx="1"/>
          </p:nvPr>
        </p:nvSpPr>
        <p:spPr>
          <a:xfrm>
            <a:off x="822960" y="1402080"/>
            <a:ext cx="10546080" cy="5059680"/>
          </a:xfrm>
        </p:spPr>
        <p:txBody>
          <a:bodyPr>
            <a:normAutofit fontScale="90000"/>
          </a:bodyPr>
          <a:lstStyle/>
          <a:p>
            <a:pPr marL="45720" indent="720090" algn="just">
              <a:lnSpc>
                <a:spcPct val="150000"/>
              </a:lnSpc>
              <a:spcBef>
                <a:spcPts val="0"/>
              </a:spcBef>
              <a:buNone/>
            </a:pPr>
            <a:r>
              <a:rPr lang="zh-CN" altLang="en-US" sz="2400" dirty="0"/>
              <a:t>范守义（2004）表示：“在特定语言的诗歌中，以一定句法规则组织起来的字词是诗的意象的载体，同时又受节奏的制约。所以</a:t>
            </a:r>
            <a:r>
              <a:rPr lang="zh-CN" altLang="en-US" sz="2400" dirty="0">
                <a:solidFill>
                  <a:srgbClr val="FF0000"/>
                </a:solidFill>
              </a:rPr>
              <a:t>研究诗歌的句法结构是诗歌研究的中间环节。</a:t>
            </a:r>
            <a:r>
              <a:rPr lang="zh-CN" altLang="en-US" sz="2400" dirty="0"/>
              <a:t>”研究句法结构的首要前提是弄清句法单位的含义。范守义教授（2004）认为：“句法单位是指一个词与其邻接词按句法--语义规则的优先原则结合而产生语境意义的词组。</a:t>
            </a:r>
            <a:r>
              <a:rPr lang="zh-CN" altLang="en-US" sz="2400" dirty="0">
                <a:solidFill>
                  <a:srgbClr val="FF0000"/>
                </a:solidFill>
              </a:rPr>
              <a:t>一行诗由若干句法单位组合而成，可以称为句法单位组合。</a:t>
            </a:r>
            <a:r>
              <a:rPr lang="zh-CN" altLang="en-US" sz="2400" dirty="0"/>
              <a:t>而一节诗则由若干句法单位组合构成，可以称为句法单位组合序列。”</a:t>
            </a:r>
            <a:endParaRPr lang="zh-CN" altLang="en-US" sz="2400" dirty="0"/>
          </a:p>
          <a:p>
            <a:pPr marL="45720" indent="720090" algn="just">
              <a:lnSpc>
                <a:spcPct val="150000"/>
              </a:lnSpc>
              <a:spcBef>
                <a:spcPts val="0"/>
              </a:spcBef>
              <a:buNone/>
            </a:pPr>
            <a:r>
              <a:rPr lang="zh-CN" altLang="en-US" sz="2400" dirty="0"/>
              <a:t>汉语传统诗歌的这种构造能在句法层面谈诗行与诗行之间的各种成分的对应关系，这种对应关系是一种特殊的横组合关系。这种组合关系便形成了传统诗歌典型的修辞：</a:t>
            </a:r>
            <a:r>
              <a:rPr lang="zh-CN" altLang="en-US" sz="2400" b="1" u="sng" dirty="0"/>
              <a:t>对仗。</a:t>
            </a:r>
            <a:r>
              <a:rPr lang="zh-CN" altLang="en-US" sz="2400" dirty="0"/>
              <a:t>而用信息论的观点来解释对仗就是一种特殊的编码方式。</a:t>
            </a:r>
            <a:endParaRPr lang="zh-CN" altLang="en-US" sz="2400" dirty="0"/>
          </a:p>
        </p:txBody>
      </p:sp>
      <p:pic>
        <p:nvPicPr>
          <p:cNvPr id="4" name="图形 3" descr="铅笔"/>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404495" y="389890"/>
            <a:ext cx="617855" cy="617855"/>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159510" y="760730"/>
            <a:ext cx="9872980" cy="5572125"/>
          </a:xfrm>
        </p:spPr>
        <p:txBody>
          <a:bodyPr>
            <a:noAutofit/>
          </a:bodyPr>
          <a:p>
            <a:pPr fontAlgn="auto">
              <a:lnSpc>
                <a:spcPct val="150000"/>
              </a:lnSpc>
            </a:pPr>
            <a:r>
              <a:rPr lang="zh-CN" altLang="en-US" sz="2300"/>
              <a:t>对仗要考虑</a:t>
            </a:r>
            <a:r>
              <a:rPr lang="zh-CN" altLang="en-US" sz="2300">
                <a:solidFill>
                  <a:srgbClr val="FF0000"/>
                </a:solidFill>
              </a:rPr>
              <a:t>五个方面的因素</a:t>
            </a:r>
            <a:r>
              <a:rPr lang="zh-CN" altLang="en-US" sz="2300"/>
              <a:t>。首先，需要对仗的联中每个音节都要符合平仄模式，以取得音韵上的和谐；其次节奏模式要保持一致；第三，对仗中的相关的字必须属于同一词类，以取得词类的对称；第四，属于同一类的词在诗句中的语法功能必须相同，以取得功能上的对应；最后，相关的词在语义上一般要求构成相反或相对的语义关系以求得意境上的互补（范守义，2004）</a:t>
            </a:r>
            <a:endParaRPr lang="zh-CN" altLang="en-US" sz="2300"/>
          </a:p>
          <a:p>
            <a:pPr fontAlgn="auto">
              <a:lnSpc>
                <a:spcPct val="150000"/>
              </a:lnSpc>
            </a:pPr>
            <a:r>
              <a:rPr lang="zh-CN" altLang="en-US" sz="2300"/>
              <a:t>诗歌独特的句法构造赋予了其对仗之美，不仅在形式上给人一种建筑美，读起来也朗朗上口，具有极高的美学价值。汉字的不定性，多义性等特点也塑造了诗歌言简意赅的特点。用深层结构和表层结构的观点来说，就是:</a:t>
            </a:r>
            <a:r>
              <a:rPr lang="zh-CN" altLang="en-US" sz="2300">
                <a:solidFill>
                  <a:srgbClr val="FF0000"/>
                </a:solidFill>
              </a:rPr>
              <a:t>语言的表层结构是简略的，而深层语义则是丰富的。</a:t>
            </a:r>
            <a:endParaRPr lang="zh-CN" altLang="en-US" sz="2300">
              <a:solidFill>
                <a:srgbClr val="FF0000"/>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005840" y="434975"/>
            <a:ext cx="9875520" cy="1356360"/>
          </a:xfrm>
        </p:spPr>
        <p:txBody>
          <a:bodyPr/>
          <a:p>
            <a:r>
              <a:rPr lang="en-US" altLang="zh-CN"/>
              <a:t>16.6.</a:t>
            </a:r>
            <a:r>
              <a:rPr lang="zh-CN" altLang="en-US"/>
              <a:t>结语</a:t>
            </a:r>
            <a:endParaRPr lang="zh-CN" altLang="en-US"/>
          </a:p>
        </p:txBody>
      </p:sp>
      <p:sp>
        <p:nvSpPr>
          <p:cNvPr id="3" name="内容占位符 2"/>
          <p:cNvSpPr>
            <a:spLocks noGrp="1"/>
          </p:cNvSpPr>
          <p:nvPr>
            <p:ph idx="1"/>
          </p:nvPr>
        </p:nvSpPr>
        <p:spPr>
          <a:xfrm>
            <a:off x="1145540" y="1517650"/>
            <a:ext cx="9872980" cy="4624705"/>
          </a:xfrm>
        </p:spPr>
        <p:txBody>
          <a:bodyPr>
            <a:noAutofit/>
          </a:bodyPr>
          <a:p>
            <a:pPr marL="45720" indent="457200" fontAlgn="auto">
              <a:lnSpc>
                <a:spcPct val="150000"/>
              </a:lnSpc>
              <a:buNone/>
            </a:pPr>
            <a:r>
              <a:rPr lang="zh-CN" altLang="en-US" sz="2300" b="1" u="sng"/>
              <a:t>回文</a:t>
            </a:r>
            <a:r>
              <a:rPr lang="zh-CN" altLang="en-US" sz="2300"/>
              <a:t>是中国传统文化中一笔重要的宝藏，它在视觉上回环往复，具有严谨的建筑美感，在听觉上也能给人一种朗朗上口的音响美。但严格意义上的回文追求顺读倒读的结构限制了其发展，相比而言，在其基础上发展下来的</a:t>
            </a:r>
            <a:r>
              <a:rPr lang="zh-CN" altLang="en-US" sz="2300" b="1" u="sng"/>
              <a:t>回环</a:t>
            </a:r>
            <a:r>
              <a:rPr lang="zh-CN" altLang="en-US" sz="2300"/>
              <a:t>形式多样，具有蓬勃发展的生命力。</a:t>
            </a:r>
            <a:endParaRPr lang="zh-CN" altLang="en-US" sz="2300"/>
          </a:p>
          <a:p>
            <a:pPr marL="45720" indent="457200" fontAlgn="auto">
              <a:lnSpc>
                <a:spcPct val="150000"/>
              </a:lnSpc>
              <a:buNone/>
            </a:pPr>
            <a:r>
              <a:rPr lang="zh-CN" altLang="en-US" sz="2300"/>
              <a:t>雅各布森提出的诗性理论也给诗之所以为诗提供了很好的解释，使我们在解读诗歌的时候能更多地关注</a:t>
            </a:r>
            <a:r>
              <a:rPr lang="zh-CN" altLang="en-US" sz="2300" b="1"/>
              <a:t>诗歌符号</a:t>
            </a:r>
            <a:r>
              <a:rPr lang="zh-CN" altLang="en-US" sz="2300"/>
              <a:t>本身及其背后的意义功能。另外，对诗歌的句法结构，尤其是对仗的分析使我们深切地感受到了诗歌本身所具有的</a:t>
            </a:r>
            <a:r>
              <a:rPr lang="zh-CN" altLang="en-US" sz="2300" b="1"/>
              <a:t>美学价值</a:t>
            </a:r>
            <a:r>
              <a:rPr lang="zh-CN" altLang="en-US" sz="2300"/>
              <a:t>。</a:t>
            </a:r>
            <a:endParaRPr lang="zh-CN" altLang="en-US" sz="230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744855" y="1045210"/>
            <a:ext cx="10701655" cy="2926080"/>
          </a:xfrm>
        </p:spPr>
        <p:txBody>
          <a:bodyPr rtlCol="0">
            <a:normAutofit/>
          </a:bodyPr>
          <a:lstStyle/>
          <a:p>
            <a:pPr rtl="0"/>
            <a:r>
              <a:rPr lang="en-US" altLang="en-GB" sz="6000" dirty="0">
                <a:latin typeface="Microsoft YaHei UI" panose="020B0503020204020204" pitchFamily="34" charset="-122"/>
                <a:ea typeface="Microsoft YaHei UI" panose="020B0503020204020204" pitchFamily="34" charset="-122"/>
              </a:rPr>
              <a:t>17</a:t>
            </a:r>
            <a:r>
              <a:rPr lang="en-GB" altLang="zh-CN" sz="6000" dirty="0">
                <a:latin typeface="Microsoft YaHei UI" panose="020B0503020204020204" pitchFamily="34" charset="-122"/>
                <a:ea typeface="Microsoft YaHei UI" panose="020B0503020204020204" pitchFamily="34" charset="-122"/>
              </a:rPr>
              <a:t>. </a:t>
            </a:r>
            <a:r>
              <a:rPr lang="zh-CN" altLang="en-GB" sz="6000" dirty="0">
                <a:latin typeface="Microsoft YaHei UI" panose="020B0503020204020204" pitchFamily="34" charset="-122"/>
                <a:ea typeface="Microsoft YaHei UI" panose="020B0503020204020204" pitchFamily="34" charset="-122"/>
              </a:rPr>
              <a:t>被误解的礼貌</a:t>
            </a:r>
            <a:endParaRPr lang="zh-CN" altLang="en-GB" sz="6000" dirty="0">
              <a:latin typeface="Microsoft YaHei UI" panose="020B0503020204020204" pitchFamily="34" charset="-122"/>
              <a:ea typeface="Microsoft YaHei UI" panose="020B0503020204020204" pitchFamily="34"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目录</a:t>
            </a:r>
            <a:endParaRPr lang="zh-CN" altLang="en-US"/>
          </a:p>
        </p:txBody>
      </p:sp>
      <p:graphicFrame>
        <p:nvGraphicFramePr>
          <p:cNvPr id="6" name="内容占位符 5"/>
          <p:cNvGraphicFramePr>
            <a:graphicFrameLocks noGrp="1"/>
          </p:cNvGraphicFramePr>
          <p:nvPr>
            <p:ph idx="1"/>
            <p:custDataLst>
              <p:tags r:id="rId1"/>
            </p:custDataLst>
          </p:nvPr>
        </p:nvGraphicFramePr>
        <p:xfrm>
          <a:off x="1677035" y="1816735"/>
          <a:ext cx="8837930" cy="4143375"/>
        </p:xfrm>
        <a:graphic>
          <a:graphicData uri="http://schemas.openxmlformats.org/drawingml/2006/table">
            <a:tbl>
              <a:tblPr firstRow="1" bandRow="1">
                <a:tableStyleId>{5C22544A-7EE6-4342-B048-85BDC9FD1C3A}</a:tableStyleId>
              </a:tblPr>
              <a:tblGrid>
                <a:gridCol w="8837930"/>
              </a:tblGrid>
              <a:tr h="412115">
                <a:tc>
                  <a:txBody>
                    <a:bodyPr/>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本节课，将学习</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endParaRPr lang="en-US"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tr>
              <a:tr h="3731260">
                <a:tc>
                  <a:txBody>
                    <a:bodyPr/>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17</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.1</a:t>
                      </a: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故事缘起</a:t>
                      </a:r>
                      <a:endParaRPr lang="en-GB" altLang="zh-CN"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17</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.2</a:t>
                      </a: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故事引发的思考</a:t>
                      </a:r>
                      <a:endParaRPr lang="en-GB" altLang="zh-CN"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sym typeface="+mn-ea"/>
                        </a:rPr>
                        <a:t>17.3</a:t>
                      </a:r>
                      <a:r>
                        <a:rPr lang="en-US" altLang="zh-CN" sz="2400" dirty="0">
                          <a:latin typeface="Microsoft YaHei UI" panose="020B0503020204020204" pitchFamily="34" charset="-122"/>
                          <a:ea typeface="Microsoft YaHei UI" panose="020B0503020204020204" pitchFamily="34" charset="-122"/>
                          <a:cs typeface="Tahoma" panose="020B0604030504040204" pitchFamily="34" charset="0"/>
                          <a:sym typeface="+mn-ea"/>
                        </a:rPr>
                        <a:t>.</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sym typeface="+mn-ea"/>
                        </a:rPr>
                        <a:t>礼貌的本质是什么？礼貌是如何产生的？如何演变的？</a:t>
                      </a:r>
                      <a:endParaRPr lang="zh-CN" altLang="en-US"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sym typeface="+mn-ea"/>
                        </a:rPr>
                        <a:t>17.4</a:t>
                      </a:r>
                      <a:r>
                        <a:rPr lang="en-US" altLang="zh-CN" sz="2400" dirty="0">
                          <a:latin typeface="Microsoft YaHei UI" panose="020B0503020204020204" pitchFamily="34" charset="-122"/>
                          <a:ea typeface="Microsoft YaHei UI" panose="020B0503020204020204" pitchFamily="34" charset="-122"/>
                          <a:cs typeface="Tahoma" panose="020B0604030504040204" pitchFamily="34" charset="0"/>
                          <a:sym typeface="+mn-ea"/>
                        </a:rPr>
                        <a:t>.</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sym typeface="+mn-ea"/>
                        </a:rPr>
                        <a:t>有没有超越文化的普遍礼貌？为什么会有礼貌的误判？</a:t>
                      </a:r>
                      <a:endParaRPr lang="zh-CN" altLang="en-US" sz="2400" dirty="0">
                        <a:latin typeface="Microsoft YaHei UI" panose="020B0503020204020204" pitchFamily="34" charset="-122"/>
                        <a:ea typeface="Microsoft YaHei UI" panose="020B0503020204020204" pitchFamily="34" charset="-122"/>
                        <a:cs typeface="Tahoma" panose="020B0604030504040204" pitchFamily="34" charset="0"/>
                        <a:sym typeface="+mn-ea"/>
                      </a:endParaRPr>
                    </a:p>
                    <a:p>
                      <a:pPr marL="0" marR="0" lvl="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sym typeface="+mn-ea"/>
                        </a:rPr>
                        <a:t>17.5</a:t>
                      </a:r>
                      <a:r>
                        <a:rPr lang="en-US" altLang="zh-CN" sz="2400" dirty="0">
                          <a:latin typeface="Microsoft YaHei UI" panose="020B0503020204020204" pitchFamily="34" charset="-122"/>
                          <a:ea typeface="Microsoft YaHei UI" panose="020B0503020204020204" pitchFamily="34" charset="-122"/>
                          <a:cs typeface="Tahoma" panose="020B0604030504040204" pitchFamily="34" charset="0"/>
                          <a:sym typeface="+mn-ea"/>
                        </a:rPr>
                        <a:t>.</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sym typeface="+mn-ea"/>
                        </a:rPr>
                        <a:t>中华文化所认定的礼貌有哪些？</a:t>
                      </a:r>
                      <a:endParaRPr lang="zh-CN" altLang="en-US"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1</a:t>
                      </a:r>
                      <a:r>
                        <a:rPr lang="en-US" altLang="zh-CN" sz="2400" dirty="0">
                          <a:latin typeface="Microsoft YaHei UI" panose="020B0503020204020204" pitchFamily="34" charset="-122"/>
                          <a:ea typeface="Microsoft YaHei UI" panose="020B0503020204020204" pitchFamily="34" charset="-122"/>
                          <a:cs typeface="Tahoma" panose="020B0604030504040204" pitchFamily="34" charset="0"/>
                        </a:rPr>
                        <a:t>7</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.6</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.结语</a:t>
                      </a:r>
                      <a:endParaRPr lang="zh-CN" altLang="en-US" sz="2400"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tr>
            </a:tbl>
          </a:graphicData>
        </a:graphic>
      </p:graphicFrame>
      <p:pic>
        <p:nvPicPr>
          <p:cNvPr id="7" name="图片 6"/>
          <p:cNvPicPr>
            <a:picLocks noChangeAspect="1"/>
          </p:cNvPicPr>
          <p:nvPr/>
        </p:nvPicPr>
        <p:blipFill>
          <a:blip r:embed="rId2"/>
          <a:stretch>
            <a:fillRect/>
          </a:stretch>
        </p:blipFill>
        <p:spPr>
          <a:xfrm>
            <a:off x="2696805" y="742667"/>
            <a:ext cx="914479" cy="914479"/>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43000" y="352425"/>
            <a:ext cx="9875520" cy="1356360"/>
          </a:xfrm>
        </p:spPr>
        <p:txBody>
          <a:bodyPr/>
          <a:p>
            <a:r>
              <a:rPr lang="zh-CN" altLang="en-US" sz="4000"/>
              <a:t>17.1</a:t>
            </a:r>
            <a:r>
              <a:rPr lang="en-US" altLang="zh-CN" sz="4000"/>
              <a:t>.</a:t>
            </a:r>
            <a:r>
              <a:rPr lang="zh-CN" altLang="en-US" sz="4000"/>
              <a:t>故事缘起</a:t>
            </a:r>
            <a:endParaRPr lang="zh-CN" altLang="en-US" sz="4000"/>
          </a:p>
        </p:txBody>
      </p:sp>
      <p:sp>
        <p:nvSpPr>
          <p:cNvPr id="3" name="内容占位符 2"/>
          <p:cNvSpPr>
            <a:spLocks noGrp="1"/>
          </p:cNvSpPr>
          <p:nvPr>
            <p:ph idx="1"/>
          </p:nvPr>
        </p:nvSpPr>
        <p:spPr>
          <a:xfrm>
            <a:off x="1054100" y="1322070"/>
            <a:ext cx="10084435" cy="4987290"/>
          </a:xfrm>
        </p:spPr>
        <p:txBody>
          <a:bodyPr>
            <a:noAutofit/>
          </a:bodyPr>
          <a:p>
            <a:pPr indent="0" fontAlgn="auto">
              <a:lnSpc>
                <a:spcPct val="130000"/>
              </a:lnSpc>
              <a:buNone/>
            </a:pPr>
            <a:r>
              <a:rPr lang="zh-CN" altLang="en-US"/>
              <a:t>2013年10月26日，新浪微博上发表了这样一篇文章——</a:t>
            </a:r>
            <a:r>
              <a:rPr lang="zh-CN" altLang="en-US" i="1"/>
              <a:t>《中式英语的尴尬：中国人说英语为何总不礼貌》</a:t>
            </a:r>
            <a:r>
              <a:rPr lang="zh-CN" altLang="en-US"/>
              <a:t>。文中提到：“老外们时常议论，很多中国人在说英语时，听起来没有礼貌；并不是这些中国人本身没礼貌，而是他们还没有习惯英语的礼貌表达方式。”</a:t>
            </a:r>
            <a:endParaRPr lang="zh-CN" altLang="en-US"/>
          </a:p>
          <a:p>
            <a:pPr indent="0" fontAlgn="auto">
              <a:lnSpc>
                <a:spcPct val="130000"/>
              </a:lnSpc>
              <a:buNone/>
            </a:pPr>
            <a:r>
              <a:rPr lang="zh-CN" altLang="en-US"/>
              <a:t>比如，中国人在餐厅会说：</a:t>
            </a:r>
            <a:r>
              <a:rPr lang="en-US" altLang="zh-CN"/>
              <a:t>“</a:t>
            </a:r>
            <a:r>
              <a:rPr lang="zh-CN" altLang="en-US"/>
              <a:t>我想要一个汉堡包。</a:t>
            </a:r>
            <a:r>
              <a:rPr lang="en-US" altLang="zh-CN"/>
              <a:t>”</a:t>
            </a:r>
            <a:r>
              <a:rPr lang="zh-CN" altLang="en-US"/>
              <a:t>但是，如果翻译成英语</a:t>
            </a:r>
            <a:r>
              <a:rPr lang="en-US" altLang="zh-CN"/>
              <a:t>“</a:t>
            </a:r>
            <a:r>
              <a:rPr lang="zh-CN" altLang="en-US"/>
              <a:t>I want to have a hamburger。’</a:t>
            </a:r>
            <a:r>
              <a:rPr lang="en-US" altLang="zh-CN"/>
              <a:t>”</a:t>
            </a:r>
            <a:r>
              <a:rPr lang="zh-CN" altLang="en-US"/>
              <a:t>老外们会觉得这样说话很没有礼貌，他们一般会说：</a:t>
            </a:r>
            <a:r>
              <a:rPr lang="en-US" altLang="zh-CN"/>
              <a:t>“</a:t>
            </a:r>
            <a:r>
              <a:rPr lang="zh-CN" altLang="en-US"/>
              <a:t>Could I have a hamburger, please?</a:t>
            </a:r>
            <a:r>
              <a:rPr lang="en-US" altLang="zh-CN"/>
              <a:t>”</a:t>
            </a:r>
            <a:r>
              <a:rPr lang="zh-CN" altLang="en-US"/>
              <a:t>在生活中，我们也能听到这样的对话：“哇，你的裙子真好看！”“不不不，这只是一条普通的裙子。”这段对话如果发生在两个中国人之间是很正常的。但是如果第一人为欧美国家的人，那么第二人的回答</a:t>
            </a:r>
            <a:r>
              <a:rPr lang="zh-CN" altLang="en-US"/>
              <a:t>就暗含否定对方审美之意。这时候，第二人只要说声“谢谢”就好。</a:t>
            </a:r>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altLang="en-GB" dirty="0">
                <a:latin typeface="Microsoft YaHei UI" panose="020B0503020204020204" pitchFamily="34" charset="-122"/>
                <a:ea typeface="Microsoft YaHei UI" panose="020B0503020204020204" pitchFamily="34" charset="-122"/>
              </a:rPr>
              <a:t>15</a:t>
            </a:r>
            <a:r>
              <a:rPr lang="en-GB" altLang="zh-CN" dirty="0">
                <a:latin typeface="Microsoft YaHei UI" panose="020B0503020204020204" pitchFamily="34" charset="-122"/>
                <a:ea typeface="Microsoft YaHei UI" panose="020B0503020204020204" pitchFamily="34" charset="-122"/>
              </a:rPr>
              <a:t>.1</a:t>
            </a:r>
            <a:r>
              <a:rPr lang="en-US" altLang="en-GB" dirty="0">
                <a:latin typeface="Microsoft YaHei UI" panose="020B0503020204020204" pitchFamily="34" charset="-122"/>
                <a:ea typeface="Microsoft YaHei UI" panose="020B0503020204020204" pitchFamily="34" charset="-122"/>
              </a:rPr>
              <a:t>.</a:t>
            </a:r>
            <a:r>
              <a:rPr lang="zh-CN" altLang="en-US" dirty="0">
                <a:latin typeface="Microsoft YaHei UI" panose="020B0503020204020204" pitchFamily="34" charset="-122"/>
                <a:ea typeface="Microsoft YaHei UI" panose="020B0503020204020204" pitchFamily="34" charset="-122"/>
              </a:rPr>
              <a:t>故事缘起</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会议"/>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5006344" y="465847"/>
            <a:ext cx="914400" cy="914400"/>
          </a:xfrm>
          <a:prstGeom prst="rect">
            <a:avLst/>
          </a:prstGeom>
        </p:spPr>
      </p:pic>
      <p:sp>
        <p:nvSpPr>
          <p:cNvPr id="8" name="内容占位符 7"/>
          <p:cNvSpPr>
            <a:spLocks noGrp="1"/>
          </p:cNvSpPr>
          <p:nvPr>
            <p:ph idx="1"/>
          </p:nvPr>
        </p:nvSpPr>
        <p:spPr>
          <a:xfrm>
            <a:off x="668020" y="1268730"/>
            <a:ext cx="10855325" cy="5012055"/>
          </a:xfrm>
        </p:spPr>
        <p:txBody>
          <a:bodyPr>
            <a:noAutofit/>
          </a:bodyPr>
          <a:lstStyle/>
          <a:p>
            <a:pPr marL="45720" indent="457200" algn="just" fontAlgn="auto">
              <a:lnSpc>
                <a:spcPct val="120000"/>
              </a:lnSpc>
              <a:spcBef>
                <a:spcPts val="0"/>
              </a:spcBef>
              <a:buNone/>
            </a:pPr>
            <a:r>
              <a:rPr sz="2300" dirty="0"/>
              <a:t>一次记者招待会上，一名外国记者不怀好意地问周恩来总理：“在你们中国明明是人走的路，为什么叫‘马路’呢？”周总理不假思索地答道：“我们走的是马克思主义道路，简称马路。”（易飞仙、孙月霞，2000）这位记者的用意是中国人和牲口走一样的路，周总理把“马路”的“马”解释成马克思主义，恐怕是这位记者始料不及的。</a:t>
            </a:r>
            <a:endParaRPr sz="2300" dirty="0"/>
          </a:p>
          <a:p>
            <a:pPr marL="45720" indent="457200" algn="just" fontAlgn="auto">
              <a:lnSpc>
                <a:spcPct val="120000"/>
              </a:lnSpc>
              <a:spcBef>
                <a:spcPts val="0"/>
              </a:spcBef>
              <a:buNone/>
            </a:pPr>
            <a:r>
              <a:rPr sz="2300" dirty="0"/>
              <a:t>还有一次一位西方记者问：“请问总理先生，现在中国有没有妓女？”周总理肯定地说：“有！”全场哗然，议论纷纷。周总理看出大家的疑惑又补充一句说：“中国的妓女在我国的台湾省。”（易飞仙、孙月霞，2000）这位记者设计了一个圈套给总理钻。中国解放以后封闭了内地所有的妓院，原来的妓女经过改造都已经成为自食其力的劳动者。这位记者问中国有没有妓女，肯定想着总理会说没有，他就会紧接着说台湾有妓女。而周总理识破了其分裂中国的险恶用心，故意补充一句“中国的妓女在台湾”，反衬了中国大陆的良好风气，最终尴尬窘迫的是美国人自己。</a:t>
            </a:r>
            <a:endParaRPr sz="230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t>17.2.故事引发的思考</a:t>
            </a:r>
            <a:endParaRPr lang="en-US" altLang="zh-CN"/>
          </a:p>
        </p:txBody>
      </p:sp>
      <p:sp>
        <p:nvSpPr>
          <p:cNvPr id="3" name="内容占位符 2"/>
          <p:cNvSpPr>
            <a:spLocks noGrp="1"/>
          </p:cNvSpPr>
          <p:nvPr>
            <p:ph idx="1"/>
          </p:nvPr>
        </p:nvSpPr>
        <p:spPr>
          <a:xfrm>
            <a:off x="1143000" y="1758315"/>
            <a:ext cx="9872980" cy="4138930"/>
          </a:xfrm>
        </p:spPr>
        <p:txBody>
          <a:bodyPr>
            <a:normAutofit fontScale="90000"/>
          </a:bodyPr>
          <a:p>
            <a:pPr marL="45720" indent="0" fontAlgn="auto">
              <a:lnSpc>
                <a:spcPct val="150000"/>
              </a:lnSpc>
              <a:buNone/>
            </a:pPr>
            <a:r>
              <a:rPr lang="en-US" altLang="zh-CN" sz="2500"/>
              <a:t>1.</a:t>
            </a:r>
            <a:r>
              <a:rPr lang="zh-CN" altLang="en-US" sz="2500"/>
              <a:t>为何在一种文化中的礼貌在另一种文化中就成了冒犯呢？</a:t>
            </a:r>
            <a:endParaRPr lang="zh-CN" altLang="en-US" sz="2500"/>
          </a:p>
          <a:p>
            <a:pPr marL="45720" indent="0" fontAlgn="auto">
              <a:lnSpc>
                <a:spcPct val="150000"/>
              </a:lnSpc>
              <a:buNone/>
            </a:pPr>
            <a:r>
              <a:rPr lang="en-US" altLang="zh-CN" sz="2500"/>
              <a:t>2.</a:t>
            </a:r>
            <a:r>
              <a:rPr lang="zh-CN" altLang="en-US" sz="2500"/>
              <a:t>礼貌的本质是什么？礼貌是如何产生的？如何演变的？</a:t>
            </a:r>
            <a:endParaRPr lang="zh-CN" altLang="en-US" sz="2500"/>
          </a:p>
          <a:p>
            <a:pPr marL="45720" indent="0" fontAlgn="auto">
              <a:lnSpc>
                <a:spcPct val="150000"/>
              </a:lnSpc>
              <a:buNone/>
            </a:pPr>
            <a:r>
              <a:rPr lang="en-US" altLang="zh-CN" sz="2500"/>
              <a:t>3.</a:t>
            </a:r>
            <a:r>
              <a:rPr lang="zh-CN" altLang="en-US" sz="2500"/>
              <a:t>有没有超越文化的普遍礼貌？</a:t>
            </a:r>
            <a:endParaRPr lang="zh-CN" altLang="en-US" sz="2500"/>
          </a:p>
          <a:p>
            <a:pPr marL="45720" indent="0" fontAlgn="auto">
              <a:lnSpc>
                <a:spcPct val="150000"/>
              </a:lnSpc>
              <a:buNone/>
            </a:pPr>
            <a:r>
              <a:rPr lang="en-US" altLang="zh-CN" sz="2500"/>
              <a:t>4.</a:t>
            </a:r>
            <a:r>
              <a:rPr lang="zh-CN" altLang="en-US" sz="2500"/>
              <a:t>为什么会有礼貌的误判？</a:t>
            </a:r>
            <a:endParaRPr lang="zh-CN" altLang="en-US" sz="2500"/>
          </a:p>
          <a:p>
            <a:pPr marL="45720" indent="0" fontAlgn="auto">
              <a:lnSpc>
                <a:spcPct val="150000"/>
              </a:lnSpc>
              <a:buNone/>
            </a:pPr>
            <a:r>
              <a:rPr lang="en-US" altLang="zh-CN" sz="2500"/>
              <a:t>5.</a:t>
            </a:r>
            <a:r>
              <a:rPr lang="zh-CN" altLang="en-US" sz="2500"/>
              <a:t>西方文化所认定的礼貌有哪一些？中华文化呢？</a:t>
            </a:r>
            <a:endParaRPr lang="zh-CN" altLang="en-US" sz="2500"/>
          </a:p>
          <a:p>
            <a:pPr marL="45720" indent="0" fontAlgn="auto">
              <a:lnSpc>
                <a:spcPct val="150000"/>
              </a:lnSpc>
              <a:buNone/>
            </a:pPr>
            <a:r>
              <a:rPr lang="en-US" altLang="zh-CN" sz="2500"/>
              <a:t>6.</a:t>
            </a:r>
            <a:r>
              <a:rPr lang="zh-CN" altLang="en-US" sz="2500"/>
              <a:t>对待被误解的礼貌我们又该如何做呢？</a:t>
            </a:r>
            <a:endParaRPr lang="zh-CN" altLang="en-US" sz="250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41375" y="223520"/>
            <a:ext cx="10708005" cy="1356360"/>
          </a:xfrm>
        </p:spPr>
        <p:txBody>
          <a:bodyPr>
            <a:normAutofit/>
          </a:bodyPr>
          <a:p>
            <a:pPr>
              <a:lnSpc>
                <a:spcPct val="100000"/>
              </a:lnSpc>
            </a:pPr>
            <a:r>
              <a:rPr lang="zh-CN" altLang="en-US" sz="3600"/>
              <a:t>17.3</a:t>
            </a:r>
            <a:r>
              <a:rPr lang="en-US" altLang="zh-CN" sz="3600"/>
              <a:t>.</a:t>
            </a:r>
            <a:r>
              <a:rPr lang="zh-CN" altLang="en-US" sz="3600"/>
              <a:t>礼貌的本质是什么？礼貌是如何产生的？如何演变的？</a:t>
            </a:r>
            <a:endParaRPr lang="zh-CN" altLang="en-US" sz="3600"/>
          </a:p>
        </p:txBody>
      </p:sp>
      <p:sp>
        <p:nvSpPr>
          <p:cNvPr id="3" name="内容占位符 2"/>
          <p:cNvSpPr>
            <a:spLocks noGrp="1"/>
          </p:cNvSpPr>
          <p:nvPr>
            <p:ph idx="1"/>
          </p:nvPr>
        </p:nvSpPr>
        <p:spPr>
          <a:xfrm>
            <a:off x="841375" y="1479550"/>
            <a:ext cx="10508615" cy="4662805"/>
          </a:xfrm>
        </p:spPr>
        <p:txBody>
          <a:bodyPr>
            <a:noAutofit/>
          </a:bodyPr>
          <a:p>
            <a:pPr fontAlgn="auto">
              <a:lnSpc>
                <a:spcPct val="150000"/>
              </a:lnSpc>
            </a:pPr>
            <a:r>
              <a:rPr lang="zh-CN" altLang="en-US" sz="2300" b="1"/>
              <a:t>“礼貌”的本质：</a:t>
            </a:r>
            <a:r>
              <a:rPr lang="zh-CN" altLang="en-US" sz="2300"/>
              <a:t>“礼貌”又称“道德规范”，是人类为维系社会正常生活而要求人们共同遵守的最起码的道德规范，它是人们在长期共同生活和相互交往中逐渐形成，并且以风俗、习惯和传统等方式固定下来。（百度百科）</a:t>
            </a:r>
            <a:endParaRPr lang="zh-CN" altLang="en-US" sz="2300"/>
          </a:p>
          <a:p>
            <a:pPr fontAlgn="auto">
              <a:lnSpc>
                <a:spcPct val="150000"/>
              </a:lnSpc>
            </a:pPr>
            <a:r>
              <a:rPr lang="zh-CN" altLang="en-US" sz="2300" b="1"/>
              <a:t>礼貌的产生、演变</a:t>
            </a:r>
            <a:r>
              <a:rPr lang="zh-CN" altLang="en-US" sz="2300"/>
              <a:t>：从词源上说，《孟子·告子章句下》中: “所就三, 所去三。迎之致敬以有礼; 言, 将行其言也, 贝弓就之。礼貌未衰, 言弗行也, 则去之。”其中的“礼貌”即恭敬有礼之意。</a:t>
            </a:r>
            <a:r>
              <a:rPr lang="en-US" altLang="zh-CN" sz="2300"/>
              <a:t>后来</a:t>
            </a:r>
            <a:r>
              <a:rPr lang="zh-CN" altLang="en-US" sz="2300"/>
              <a:t>这一</a:t>
            </a:r>
            <a:r>
              <a:rPr lang="en-US" altLang="zh-CN" sz="2300"/>
              <a:t>概念逐步接近现代意义的“礼貌”概念。西汉戴申所编《礼记》</a:t>
            </a:r>
            <a:r>
              <a:rPr lang="zh-CN" altLang="en-US" sz="2300"/>
              <a:t>对礼貌的</a:t>
            </a:r>
            <a:r>
              <a:rPr lang="en-US" altLang="zh-CN" sz="2300"/>
              <a:t>论述:“勿不敬。夫礼者,自卑而尊人。”表明那时“礼”的概念已包含“尊敬”、“敬意”这些现代“礼貌”概念的要素。</a:t>
            </a:r>
            <a:endParaRPr lang="en-US" altLang="zh-CN" sz="2300"/>
          </a:p>
          <a:p>
            <a:pPr fontAlgn="auto">
              <a:lnSpc>
                <a:spcPct val="150000"/>
              </a:lnSpc>
            </a:pPr>
            <a:endParaRPr lang="en-US" altLang="zh-CN" sz="240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43000" y="459740"/>
            <a:ext cx="9875520" cy="1356360"/>
          </a:xfrm>
        </p:spPr>
        <p:txBody>
          <a:bodyPr>
            <a:normAutofit fontScale="90000"/>
          </a:bodyPr>
          <a:p>
            <a:pPr>
              <a:lnSpc>
                <a:spcPct val="100000"/>
              </a:lnSpc>
            </a:pPr>
            <a:r>
              <a:rPr lang="en-US" altLang="zh-CN"/>
              <a:t>17.4.有没有超越文化的普遍礼貌？为什么会有礼貌的误判？</a:t>
            </a:r>
            <a:endParaRPr lang="en-US" altLang="zh-CN"/>
          </a:p>
        </p:txBody>
      </p:sp>
      <p:sp>
        <p:nvSpPr>
          <p:cNvPr id="3" name="内容占位符 2"/>
          <p:cNvSpPr>
            <a:spLocks noGrp="1"/>
          </p:cNvSpPr>
          <p:nvPr>
            <p:ph idx="1"/>
          </p:nvPr>
        </p:nvSpPr>
        <p:spPr>
          <a:xfrm>
            <a:off x="1159510" y="1816100"/>
            <a:ext cx="9872980" cy="4450080"/>
          </a:xfrm>
        </p:spPr>
        <p:txBody>
          <a:bodyPr>
            <a:normAutofit/>
          </a:bodyPr>
          <a:p>
            <a:pPr marL="45720" indent="0">
              <a:lnSpc>
                <a:spcPct val="100000"/>
              </a:lnSpc>
              <a:buNone/>
            </a:pPr>
            <a:r>
              <a:rPr lang="zh-CN" altLang="en-US"/>
              <a:t>礼貌原则大体可以用两个方面来表达,即</a:t>
            </a:r>
            <a:r>
              <a:rPr lang="zh-CN" altLang="en-US">
                <a:solidFill>
                  <a:srgbClr val="FF0000"/>
                </a:solidFill>
              </a:rPr>
              <a:t>减少非礼貌信任的表达</a:t>
            </a:r>
            <a:r>
              <a:rPr lang="zh-CN" altLang="en-US"/>
              <a:t>和</a:t>
            </a:r>
            <a:r>
              <a:rPr lang="zh-CN" altLang="en-US">
                <a:solidFill>
                  <a:srgbClr val="FF0000"/>
                </a:solidFill>
              </a:rPr>
              <a:t>增加礼貌信任的表达</a:t>
            </a:r>
            <a:r>
              <a:rPr lang="zh-CN" altLang="en-US"/>
              <a:t>。英国语言学家Geoffrey N Leech在1983年出版的《语用学原则》一书中完善了格莱斯的合作原则和言语行为论，提出了礼貌原则。包括六大方面，具体表述如下：</a:t>
            </a:r>
            <a:endParaRPr lang="zh-CN" altLang="en-US"/>
          </a:p>
          <a:p>
            <a:pPr marL="45720" indent="0">
              <a:buNone/>
            </a:pPr>
            <a:r>
              <a:rPr lang="zh-CN" altLang="en-US"/>
              <a:t>（</a:t>
            </a:r>
            <a:r>
              <a:rPr lang="en-US" altLang="zh-CN"/>
              <a:t>1</a:t>
            </a:r>
            <a:r>
              <a:rPr lang="zh-CN" altLang="en-US"/>
              <a:t>）说话者要减少有损别人的观点少让别人吃亏,多让别人得益，即得体准则。</a:t>
            </a:r>
            <a:endParaRPr lang="zh-CN" altLang="en-US"/>
          </a:p>
          <a:p>
            <a:pPr marL="45720" indent="0">
              <a:buNone/>
            </a:pPr>
            <a:r>
              <a:rPr lang="zh-CN" altLang="en-US"/>
              <a:t>（</a:t>
            </a:r>
            <a:r>
              <a:rPr lang="en-US" altLang="zh-CN"/>
              <a:t>2</a:t>
            </a:r>
            <a:r>
              <a:rPr lang="zh-CN" altLang="en-US"/>
              <a:t>）说话者要尽量少让自己得益,多让自己吃亏，即慷慨准则。</a:t>
            </a:r>
            <a:endParaRPr lang="zh-CN" altLang="en-US"/>
          </a:p>
          <a:p>
            <a:pPr marL="45720" indent="0">
              <a:buNone/>
            </a:pPr>
            <a:r>
              <a:rPr lang="zh-CN" altLang="en-US"/>
              <a:t>（</a:t>
            </a:r>
            <a:r>
              <a:rPr lang="en-US" altLang="zh-CN"/>
              <a:t>3</a:t>
            </a:r>
            <a:r>
              <a:rPr lang="zh-CN" altLang="en-US"/>
              <a:t>）说话者少贬低别人,多表扬别人，即赞誉准则。</a:t>
            </a:r>
            <a:endParaRPr lang="zh-CN" altLang="en-US"/>
          </a:p>
          <a:p>
            <a:pPr marL="45720" indent="0">
              <a:buNone/>
            </a:pPr>
            <a:r>
              <a:rPr lang="zh-CN" altLang="en-US"/>
              <a:t>（</a:t>
            </a:r>
            <a:r>
              <a:rPr lang="en-US" altLang="zh-CN"/>
              <a:t>4</a:t>
            </a:r>
            <a:r>
              <a:rPr lang="zh-CN" altLang="en-US"/>
              <a:t>）说话者尽量少赞誉自己,多贬低自己，即谦逊准则。</a:t>
            </a:r>
            <a:endParaRPr lang="zh-CN" altLang="en-US"/>
          </a:p>
          <a:p>
            <a:pPr marL="45720" indent="0">
              <a:buNone/>
            </a:pPr>
            <a:r>
              <a:rPr lang="zh-CN" altLang="en-US"/>
              <a:t>（</a:t>
            </a:r>
            <a:r>
              <a:rPr lang="en-US" altLang="zh-CN"/>
              <a:t>5</a:t>
            </a:r>
            <a:r>
              <a:rPr lang="zh-CN" altLang="en-US"/>
              <a:t>）说话者要尽量减少双方的分歧,多增加双方的一致性，即一致性准则。</a:t>
            </a:r>
            <a:endParaRPr lang="zh-CN" altLang="en-US"/>
          </a:p>
          <a:p>
            <a:pPr marL="45720" indent="0">
              <a:buNone/>
            </a:pPr>
            <a:r>
              <a:rPr lang="zh-CN" altLang="en-US"/>
              <a:t>（</a:t>
            </a:r>
            <a:r>
              <a:rPr lang="en-US" altLang="zh-CN"/>
              <a:t>6</a:t>
            </a:r>
            <a:r>
              <a:rPr lang="zh-CN" altLang="en-US"/>
              <a:t>）说话者要尽量减少双方的反感增加双方的同情，即同情准则。</a:t>
            </a:r>
            <a:endParaRPr lang="zh-CN" alt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159510" y="909955"/>
            <a:ext cx="9872980" cy="4824730"/>
          </a:xfrm>
        </p:spPr>
        <p:txBody>
          <a:bodyPr>
            <a:noAutofit/>
          </a:bodyPr>
          <a:p>
            <a:pPr marL="45720" indent="0" algn="ctr">
              <a:lnSpc>
                <a:spcPct val="110000"/>
              </a:lnSpc>
              <a:buNone/>
            </a:pPr>
            <a:r>
              <a:rPr lang="zh-CN" altLang="en-US" sz="2800" b="1">
                <a:solidFill>
                  <a:srgbClr val="FF0000"/>
                </a:solidFill>
              </a:rPr>
              <a:t>礼貌原则在跨文化交际的过程中受到的挑战</a:t>
            </a:r>
            <a:endParaRPr lang="zh-CN" altLang="en-US" sz="2800" b="1">
              <a:solidFill>
                <a:srgbClr val="FF0000"/>
              </a:solidFill>
            </a:endParaRPr>
          </a:p>
          <a:p>
            <a:pPr marL="45720" indent="0">
              <a:lnSpc>
                <a:spcPct val="120000"/>
              </a:lnSpc>
              <a:buNone/>
            </a:pPr>
            <a:r>
              <a:rPr lang="zh-CN" altLang="en-US" sz="2400" b="1"/>
              <a:t>1</a:t>
            </a:r>
            <a:r>
              <a:rPr lang="en-US" altLang="zh-CN" sz="2400" b="1"/>
              <a:t>. </a:t>
            </a:r>
            <a:r>
              <a:rPr lang="zh-CN" altLang="en-US" sz="2400" b="1"/>
              <a:t>得体准则与跨文化交际：</a:t>
            </a:r>
            <a:endParaRPr lang="zh-CN" altLang="en-US" sz="2400" b="1"/>
          </a:p>
          <a:p>
            <a:pPr marL="45720" indent="0">
              <a:lnSpc>
                <a:spcPct val="120000"/>
              </a:lnSpc>
              <a:buNone/>
            </a:pPr>
            <a:r>
              <a:rPr lang="zh-CN" altLang="en-US" sz="2400"/>
              <a:t>举例来说，商店售货员对顾客说:“Can I help you?”如果把汉语的习惯用语“您要点什么?”套到英语中去招呼英语的本族人:“What do you want?”在这种场合下就不得体。</a:t>
            </a:r>
            <a:endParaRPr lang="zh-CN" altLang="en-US" sz="2400"/>
          </a:p>
          <a:p>
            <a:pPr marL="45720" indent="0">
              <a:lnSpc>
                <a:spcPct val="120000"/>
              </a:lnSpc>
              <a:buNone/>
            </a:pPr>
            <a:r>
              <a:rPr lang="zh-CN" altLang="en-US" sz="2400" b="1"/>
              <a:t>2</a:t>
            </a:r>
            <a:r>
              <a:rPr lang="en-US" altLang="zh-CN" sz="2400" b="1"/>
              <a:t>. </a:t>
            </a:r>
            <a:r>
              <a:rPr lang="zh-CN" altLang="en-US" sz="2400" b="1"/>
              <a:t>慷慨准则与跨文化交际：</a:t>
            </a:r>
            <a:endParaRPr lang="zh-CN" altLang="en-US" sz="2400" b="1"/>
          </a:p>
          <a:p>
            <a:pPr marL="45720" indent="0">
              <a:lnSpc>
                <a:spcPct val="120000"/>
              </a:lnSpc>
              <a:buNone/>
            </a:pPr>
            <a:r>
              <a:rPr lang="zh-CN" altLang="en-US" sz="2400"/>
              <a:t>在使用慷慨准则时,中英两种表达方式却有所不同。英语中用please表示请求和礼貌。比如：</a:t>
            </a:r>
            <a:r>
              <a:rPr lang="en-US" altLang="zh-CN" sz="2400"/>
              <a:t>“</a:t>
            </a:r>
            <a:r>
              <a:rPr lang="zh-CN" altLang="en-US" sz="2400"/>
              <a:t>Where were you born, please?</a:t>
            </a:r>
            <a:r>
              <a:rPr lang="en-US" altLang="zh-CN" sz="2400"/>
              <a:t>”</a:t>
            </a:r>
            <a:r>
              <a:rPr lang="zh-CN" altLang="en-US" sz="2400"/>
              <a:t>一句中，省去please同样可以达到交际目的,但是显得很不礼貌。</a:t>
            </a:r>
            <a:endParaRPr lang="zh-CN" altLang="en-US" sz="2400"/>
          </a:p>
          <a:p>
            <a:pPr marL="45720" indent="0">
              <a:lnSpc>
                <a:spcPct val="110000"/>
              </a:lnSpc>
              <a:buNone/>
            </a:pPr>
            <a:endParaRPr lang="zh-CN" altLang="en-US" sz="240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974090" y="742315"/>
            <a:ext cx="9872980" cy="5386705"/>
          </a:xfrm>
        </p:spPr>
        <p:txBody>
          <a:bodyPr>
            <a:noAutofit/>
          </a:bodyPr>
          <a:p>
            <a:pPr marL="45720" indent="0">
              <a:lnSpc>
                <a:spcPct val="110000"/>
              </a:lnSpc>
              <a:buNone/>
            </a:pPr>
            <a:r>
              <a:rPr lang="zh-CN" altLang="en-US" sz="2400" b="1">
                <a:sym typeface="+mn-ea"/>
              </a:rPr>
              <a:t>3</a:t>
            </a:r>
            <a:r>
              <a:rPr lang="en-US" altLang="zh-CN" sz="2400" b="1">
                <a:sym typeface="+mn-ea"/>
              </a:rPr>
              <a:t>. </a:t>
            </a:r>
            <a:r>
              <a:rPr lang="zh-CN" altLang="en-US" sz="2400" b="1">
                <a:sym typeface="+mn-ea"/>
              </a:rPr>
              <a:t>赞誉准则与跨文化交际：</a:t>
            </a:r>
            <a:endParaRPr lang="zh-CN" altLang="en-US" sz="2400" b="1"/>
          </a:p>
          <a:p>
            <a:pPr marL="45720" indent="0">
              <a:lnSpc>
                <a:spcPct val="110000"/>
              </a:lnSpc>
              <a:buNone/>
            </a:pPr>
            <a:r>
              <a:rPr lang="zh-CN" altLang="en-US" sz="2400">
                <a:sym typeface="+mn-ea"/>
              </a:rPr>
              <a:t>在跨文化交际中，赞誉准则由于中西习俗不同会产生不同结果。举例来说，在受到别人祝贺时,英语中常用“Thank you”来回答,而汉语则会说出“过奖过奖”,“惭愧惭愧”等客套话回答。</a:t>
            </a:r>
            <a:endParaRPr lang="en-US" altLang="zh-CN" sz="2400"/>
          </a:p>
          <a:p>
            <a:pPr marL="45720" indent="0">
              <a:lnSpc>
                <a:spcPct val="110000"/>
              </a:lnSpc>
              <a:buNone/>
            </a:pPr>
            <a:r>
              <a:rPr lang="en-US" altLang="zh-CN" sz="2400" b="1"/>
              <a:t>4. </a:t>
            </a:r>
            <a:r>
              <a:rPr lang="zh-CN" altLang="en-US" sz="2400" b="1"/>
              <a:t>谦逊准则与跨文化交际：</a:t>
            </a:r>
            <a:endParaRPr lang="zh-CN" altLang="en-US" sz="2400" b="1"/>
          </a:p>
          <a:p>
            <a:pPr marL="45720" indent="0">
              <a:lnSpc>
                <a:spcPct val="110000"/>
              </a:lnSpc>
              <a:buNone/>
            </a:pPr>
            <a:r>
              <a:rPr lang="zh-CN" altLang="en-US" sz="2400"/>
              <a:t>举例来说，在招待朋友时说：Would you like some tea?有以下几种回答：</a:t>
            </a:r>
            <a:r>
              <a:rPr lang="en-US" altLang="zh-CN" sz="2400"/>
              <a:t>A</a:t>
            </a:r>
            <a:r>
              <a:rPr lang="zh-CN" altLang="en-US" sz="2400"/>
              <a:t>. No, please don' t go to any trouble. </a:t>
            </a:r>
            <a:r>
              <a:rPr lang="en-US" altLang="zh-CN" sz="2400"/>
              <a:t>B</a:t>
            </a:r>
            <a:r>
              <a:rPr lang="zh-CN" altLang="en-US" sz="2400"/>
              <a:t>. Yes, please.</a:t>
            </a:r>
            <a:r>
              <a:rPr lang="en-US" altLang="zh-CN" sz="2400"/>
              <a:t> </a:t>
            </a:r>
            <a:r>
              <a:rPr lang="zh-CN" altLang="en-US" sz="2400"/>
              <a:t>C. Thank you.</a:t>
            </a:r>
            <a:endParaRPr lang="zh-CN" altLang="en-US" sz="2400"/>
          </a:p>
          <a:p>
            <a:pPr marL="45720" indent="0">
              <a:lnSpc>
                <a:spcPct val="110000"/>
              </a:lnSpc>
              <a:buNone/>
            </a:pPr>
            <a:r>
              <a:rPr lang="en-US" altLang="zh-CN" sz="2400"/>
              <a:t>A</a:t>
            </a:r>
            <a:r>
              <a:rPr lang="zh-CN" altLang="en-US" sz="2400"/>
              <a:t>是汉语典型的谢绝回答；</a:t>
            </a:r>
            <a:r>
              <a:rPr lang="en-US" altLang="zh-CN" sz="2400"/>
              <a:t>B</a:t>
            </a:r>
            <a:r>
              <a:rPr lang="zh-CN" altLang="en-US" sz="2400"/>
              <a:t>是英语中接受款待时合适的答案；</a:t>
            </a:r>
            <a:r>
              <a:rPr lang="en-US" altLang="zh-CN" sz="2400">
                <a:sym typeface="+mn-ea"/>
              </a:rPr>
              <a:t>C</a:t>
            </a:r>
            <a:r>
              <a:rPr lang="zh-CN" altLang="en-US" sz="2400">
                <a:sym typeface="+mn-ea"/>
              </a:rPr>
              <a:t>是一个模棱两可的答案。</a:t>
            </a:r>
            <a:r>
              <a:rPr lang="zh-CN" altLang="en-US" sz="2400"/>
              <a:t>按英语习惯，接受款待说：“Yes, Please”,谢绝时说：“ No, thank you”。</a:t>
            </a:r>
            <a:endParaRPr lang="zh-CN" altLang="en-US" sz="2400"/>
          </a:p>
          <a:p>
            <a:pPr marL="45720" indent="0">
              <a:buNone/>
            </a:pPr>
            <a:endParaRPr lang="zh-CN" altLang="en-US" sz="240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159510" y="967740"/>
            <a:ext cx="9872980" cy="4923155"/>
          </a:xfrm>
        </p:spPr>
        <p:txBody>
          <a:bodyPr>
            <a:noAutofit/>
          </a:bodyPr>
          <a:p>
            <a:pPr marL="45720" indent="0">
              <a:buNone/>
            </a:pPr>
            <a:r>
              <a:rPr lang="en-US" altLang="zh-CN" sz="2400" b="1">
                <a:sym typeface="+mn-ea"/>
              </a:rPr>
              <a:t>5. </a:t>
            </a:r>
            <a:r>
              <a:rPr lang="zh-CN" altLang="en-US" sz="2400" b="1">
                <a:sym typeface="+mn-ea"/>
              </a:rPr>
              <a:t>一致性准则与跨文化交际：</a:t>
            </a:r>
            <a:endParaRPr lang="zh-CN" altLang="en-US" sz="2400" b="1"/>
          </a:p>
          <a:p>
            <a:pPr marL="45720" indent="0">
              <a:buNone/>
            </a:pPr>
            <a:r>
              <a:rPr lang="zh-CN" altLang="en-US" sz="2300">
                <a:sym typeface="+mn-ea"/>
              </a:rPr>
              <a:t>举例来说，我国学生和外籍教师打招呼时，会说:“Good morning. Teacher”这句礼貌用语并不符合外国的问候习惯。</a:t>
            </a:r>
            <a:endParaRPr lang="zh-CN" altLang="en-US" sz="2300"/>
          </a:p>
          <a:p>
            <a:pPr marL="45720" indent="0">
              <a:buNone/>
            </a:pPr>
            <a:r>
              <a:rPr lang="zh-CN" altLang="en-US" sz="2400" b="1">
                <a:sym typeface="+mn-ea"/>
              </a:rPr>
              <a:t>6</a:t>
            </a:r>
            <a:r>
              <a:rPr lang="en-US" altLang="zh-CN" sz="2400" b="1">
                <a:sym typeface="+mn-ea"/>
              </a:rPr>
              <a:t>. </a:t>
            </a:r>
            <a:r>
              <a:rPr lang="zh-CN" altLang="en-US" sz="2400" b="1">
                <a:sym typeface="+mn-ea"/>
              </a:rPr>
              <a:t>同情准则与跨文化交际：</a:t>
            </a:r>
            <a:endParaRPr lang="zh-CN" altLang="en-US" sz="2400" b="1"/>
          </a:p>
          <a:p>
            <a:pPr marL="45720" indent="0">
              <a:buNone/>
            </a:pPr>
            <a:r>
              <a:rPr lang="zh-CN" altLang="en-US" sz="2300">
                <a:sym typeface="+mn-ea"/>
              </a:rPr>
              <a:t>举例来说，A. English is a difficult language to learn. B: True, but the grammar is quite easy.</a:t>
            </a:r>
            <a:r>
              <a:rPr lang="en-US" altLang="zh-CN" sz="2300">
                <a:sym typeface="+mn-ea"/>
              </a:rPr>
              <a:t> </a:t>
            </a:r>
            <a:r>
              <a:rPr lang="zh-CN" altLang="en-US" sz="2300">
                <a:sym typeface="+mn-ea"/>
              </a:rPr>
              <a:t>B采用了赞同全部而否定部分的方法，使对方易于接受。如果B回答：No, I think the grammar is quite easy，则会产生令对方反感的效果。</a:t>
            </a:r>
            <a:endParaRPr lang="zh-CN" altLang="en-US" sz="2300"/>
          </a:p>
          <a:p>
            <a:pPr marL="45720" indent="0">
              <a:buNone/>
            </a:pPr>
            <a:r>
              <a:rPr lang="zh-CN" altLang="en-US" sz="2300"/>
              <a:t>问：同为维系社会正常生活而遵守的道德规范，为何不同国家的人会出现礼貌误判的情况呢？</a:t>
            </a:r>
            <a:endParaRPr lang="zh-CN" altLang="en-US" sz="2300"/>
          </a:p>
          <a:p>
            <a:pPr marL="45720" indent="0">
              <a:buNone/>
            </a:pPr>
            <a:r>
              <a:rPr lang="zh-CN" altLang="en-US" sz="2300"/>
              <a:t>答：事实上，在跨文化交际中,由于各国的</a:t>
            </a:r>
            <a:r>
              <a:rPr lang="zh-CN" altLang="en-US" sz="2300">
                <a:solidFill>
                  <a:srgbClr val="FF0000"/>
                </a:solidFill>
              </a:rPr>
              <a:t>不同的历史文化、习俗、宗教信仰、道德观、价值观等差异</a:t>
            </a:r>
            <a:r>
              <a:rPr lang="zh-CN" altLang="en-US" sz="2300"/>
              <a:t>,在遵守礼貌原则的同时,就会出现一些语用失误。</a:t>
            </a:r>
            <a:endParaRPr lang="zh-CN" altLang="en-US" sz="230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58240" y="398145"/>
            <a:ext cx="9875520" cy="1356360"/>
          </a:xfrm>
        </p:spPr>
        <p:txBody>
          <a:bodyPr/>
          <a:p>
            <a:r>
              <a:rPr lang="zh-CN" altLang="en-US"/>
              <a:t>17.5</a:t>
            </a:r>
            <a:r>
              <a:rPr lang="en-US" altLang="zh-CN"/>
              <a:t>.</a:t>
            </a:r>
            <a:r>
              <a:rPr lang="zh-CN" altLang="en-US"/>
              <a:t>中华文化所认定的礼貌有哪些？</a:t>
            </a:r>
            <a:endParaRPr lang="zh-CN" altLang="en-US"/>
          </a:p>
        </p:txBody>
      </p:sp>
      <p:sp>
        <p:nvSpPr>
          <p:cNvPr id="3" name="内容占位符 2"/>
          <p:cNvSpPr>
            <a:spLocks noGrp="1"/>
          </p:cNvSpPr>
          <p:nvPr>
            <p:ph idx="1"/>
          </p:nvPr>
        </p:nvSpPr>
        <p:spPr>
          <a:xfrm>
            <a:off x="873760" y="1597025"/>
            <a:ext cx="10160000" cy="4488180"/>
          </a:xfrm>
        </p:spPr>
        <p:txBody>
          <a:bodyPr>
            <a:noAutofit/>
          </a:bodyPr>
          <a:p>
            <a:pPr marL="45720" indent="457200" fontAlgn="auto">
              <a:lnSpc>
                <a:spcPct val="120000"/>
              </a:lnSpc>
              <a:buNone/>
            </a:pPr>
            <a:r>
              <a:rPr lang="zh-CN" altLang="en-US" sz="2400"/>
              <a:t>中国是一个闻名遐迩的礼仪之邦，在中国传统文化中，“礼”贯穿着社会的各个层面,已变成了整个民族的潜意识和行为的潜规则。</a:t>
            </a:r>
            <a:endParaRPr lang="zh-CN" altLang="en-US" sz="2400"/>
          </a:p>
          <a:p>
            <a:pPr marL="45720" indent="457200" fontAlgn="auto">
              <a:lnSpc>
                <a:spcPct val="120000"/>
              </a:lnSpc>
              <a:buNone/>
            </a:pPr>
            <a:r>
              <a:rPr lang="zh-CN" altLang="en-US" sz="2400"/>
              <a:t>顾曰国（</a:t>
            </a:r>
            <a:r>
              <a:rPr lang="en-US" altLang="zh-CN" sz="2400"/>
              <a:t>1994</a:t>
            </a:r>
            <a:r>
              <a:rPr lang="zh-CN" altLang="en-US" sz="2400"/>
              <a:t>）总结了中国文化礼貌中的</a:t>
            </a:r>
            <a:r>
              <a:rPr lang="zh-CN" altLang="en-US" sz="2400" b="1"/>
              <a:t>四个基本要素</a:t>
            </a:r>
            <a:r>
              <a:rPr lang="zh-CN" altLang="en-US" sz="2400"/>
              <a:t>，即</a:t>
            </a:r>
            <a:r>
              <a:rPr lang="zh-CN" altLang="en-US" sz="2400">
                <a:solidFill>
                  <a:srgbClr val="FF0000"/>
                </a:solidFill>
              </a:rPr>
              <a:t>尊敬他人、谦虚、态度热情和温文尔雅</a:t>
            </a:r>
            <a:r>
              <a:rPr lang="zh-CN" altLang="en-US" sz="2400"/>
              <a:t>；归纳了“具有中国特色”的</a:t>
            </a:r>
            <a:r>
              <a:rPr lang="zh-CN" altLang="en-US" sz="2400" b="1"/>
              <a:t>五条礼貌准则</a:t>
            </a:r>
            <a:r>
              <a:rPr lang="zh-CN" altLang="en-US" sz="2400"/>
              <a:t>:(1)贬己尊人准则；(2)称呼准则；(3)文雅准则；(4)求同准则；(5)德、言、行准则。</a:t>
            </a:r>
            <a:endParaRPr lang="zh-CN" altLang="en-US" sz="2400"/>
          </a:p>
          <a:p>
            <a:pPr marL="45720" indent="457200" fontAlgn="auto">
              <a:lnSpc>
                <a:spcPct val="120000"/>
              </a:lnSpc>
              <a:buNone/>
            </a:pPr>
            <a:r>
              <a:rPr lang="zh-CN" altLang="en-US" sz="2400"/>
              <a:t>1</a:t>
            </a:r>
            <a:r>
              <a:rPr lang="en-US" altLang="zh-CN" sz="2400"/>
              <a:t>. </a:t>
            </a:r>
            <a:r>
              <a:rPr lang="zh-CN" altLang="en-US" sz="2400" b="1"/>
              <a:t>贬己尊人准则</a:t>
            </a:r>
            <a:r>
              <a:rPr lang="zh-CN" altLang="en-US" sz="2400"/>
              <a:t>即“自卑而尊人”。在语言上的反映集中表现在自称和他称上。贬己尊人准则即指谓自己或与自己相关的事物时要“贬”, 要“谦”; 指谓听者或与听者有关联的事物时要“抬”, 要“尊”。</a:t>
            </a:r>
            <a:endParaRPr lang="zh-CN" altLang="en-US" sz="240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159510" y="910590"/>
            <a:ext cx="9872980" cy="5036185"/>
          </a:xfrm>
        </p:spPr>
        <p:txBody>
          <a:bodyPr>
            <a:noAutofit/>
          </a:bodyPr>
          <a:p>
            <a:pPr marL="45720" indent="0">
              <a:lnSpc>
                <a:spcPct val="140000"/>
              </a:lnSpc>
              <a:buNone/>
            </a:pPr>
            <a:r>
              <a:rPr lang="zh-CN" altLang="en-US" sz="2400" b="1"/>
              <a:t>2</a:t>
            </a:r>
            <a:r>
              <a:rPr lang="en-US" altLang="zh-CN" sz="2400" b="1"/>
              <a:t>. </a:t>
            </a:r>
            <a:r>
              <a:rPr lang="zh-CN" altLang="en-US" sz="2400" b="1"/>
              <a:t>称呼准则</a:t>
            </a:r>
            <a:r>
              <a:rPr lang="zh-CN" altLang="en-US"/>
              <a:t>即“上下有义, 贵贱有分, 长幼有等”。称呼语代表了人与人之间的一种社会关系。称呼语的改变往往意味着人与人之间的关系的改变。</a:t>
            </a:r>
            <a:endParaRPr lang="zh-CN" altLang="en-US"/>
          </a:p>
          <a:p>
            <a:pPr marL="45720" indent="0">
              <a:lnSpc>
                <a:spcPct val="140000"/>
              </a:lnSpc>
              <a:buNone/>
            </a:pPr>
            <a:r>
              <a:rPr lang="zh-CN" altLang="en-US" sz="2400" b="1"/>
              <a:t>3</a:t>
            </a:r>
            <a:r>
              <a:rPr lang="en-US" altLang="zh-CN" sz="2400" b="1"/>
              <a:t>. </a:t>
            </a:r>
            <a:r>
              <a:rPr lang="zh-CN" altLang="en-US" sz="2400" b="1"/>
              <a:t>文雅准则</a:t>
            </a:r>
            <a:r>
              <a:rPr lang="zh-CN" altLang="en-US"/>
              <a:t>即“彬彬有礼”，“教养”与“文雅”是礼貌的另一要素。到了现代, 礼貌语言显示说话人有教养, 有教养即精神境界达到了较高的层次。</a:t>
            </a:r>
            <a:endParaRPr lang="zh-CN" altLang="en-US"/>
          </a:p>
          <a:p>
            <a:pPr marL="45720" indent="0">
              <a:lnSpc>
                <a:spcPct val="140000"/>
              </a:lnSpc>
              <a:buNone/>
            </a:pPr>
            <a:r>
              <a:rPr lang="zh-CN" altLang="en-US" sz="2400" b="1"/>
              <a:t>4</a:t>
            </a:r>
            <a:r>
              <a:rPr lang="en-US" altLang="zh-CN" sz="2400" b="1"/>
              <a:t>. </a:t>
            </a:r>
            <a:r>
              <a:rPr lang="zh-CN" altLang="en-US" sz="2400" b="1"/>
              <a:t>求同准则</a:t>
            </a:r>
            <a:r>
              <a:rPr lang="zh-CN" altLang="en-US"/>
              <a:t>即“脸”、“面子”，当人们考虑到自己或别人的脸或面子时人们遵循的往往是“求同准则”。即说、听者在诸多方面力求和谐一致, 尽量满足对方的欲望。</a:t>
            </a:r>
            <a:endParaRPr lang="zh-CN" altLang="en-US"/>
          </a:p>
          <a:p>
            <a:pPr marL="45720" indent="0">
              <a:lnSpc>
                <a:spcPct val="140000"/>
              </a:lnSpc>
              <a:buNone/>
            </a:pPr>
            <a:r>
              <a:rPr lang="zh-CN" altLang="en-US" sz="2400" b="1"/>
              <a:t>5</a:t>
            </a:r>
            <a:r>
              <a:rPr lang="en-US" altLang="zh-CN" sz="2400" b="1"/>
              <a:t>. </a:t>
            </a:r>
            <a:r>
              <a:rPr lang="zh-CN" altLang="en-US" sz="2400" b="1"/>
              <a:t>德、言、行准则</a:t>
            </a:r>
            <a:r>
              <a:rPr lang="zh-CN" altLang="en-US"/>
              <a:t>即“有德者必有言”，孔子认为“有德者必有言”( 见《论语·宪问第十四》。既有辞又有德亦有行便是“君子”。</a:t>
            </a:r>
            <a:endParaRPr lang="zh-CN" altLang="en-US"/>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17.6</a:t>
            </a:r>
            <a:r>
              <a:rPr lang="en-US" altLang="zh-CN"/>
              <a:t>.</a:t>
            </a:r>
            <a:r>
              <a:rPr lang="zh-CN" altLang="en-US"/>
              <a:t>结语</a:t>
            </a:r>
            <a:endParaRPr lang="zh-CN" altLang="en-US"/>
          </a:p>
        </p:txBody>
      </p:sp>
      <p:sp>
        <p:nvSpPr>
          <p:cNvPr id="3" name="内容占位符 2"/>
          <p:cNvSpPr>
            <a:spLocks noGrp="1"/>
          </p:cNvSpPr>
          <p:nvPr>
            <p:ph idx="1"/>
          </p:nvPr>
        </p:nvSpPr>
        <p:spPr>
          <a:xfrm>
            <a:off x="1159510" y="1691640"/>
            <a:ext cx="9872980" cy="4363085"/>
          </a:xfrm>
        </p:spPr>
        <p:txBody>
          <a:bodyPr>
            <a:noAutofit/>
          </a:bodyPr>
          <a:p>
            <a:pPr marL="45720" indent="457200" fontAlgn="auto">
              <a:lnSpc>
                <a:spcPct val="130000"/>
              </a:lnSpc>
              <a:buNone/>
            </a:pPr>
            <a:r>
              <a:rPr lang="zh-CN" altLang="en-US" sz="2500"/>
              <a:t>“人无礼不立，事无礼不成，国无礼不宁。”很显然，礼貌在我们的日常生活中扮演着很重要的角色。礼貌是拉近自己与他人的一座桥梁，讲礼貌是一个人的基本素养；礼貌的行为是社会主义精神文明的标志；礼貌使有礼貌的人喜悦，也使那些受人以礼貌相待的人们喜悦。如使用恰当，对调和及融洽人际关系会起到意想不到的作用。</a:t>
            </a:r>
            <a:endParaRPr lang="zh-CN" altLang="en-US" sz="2500"/>
          </a:p>
          <a:p>
            <a:pPr marL="45720" indent="457200" fontAlgn="auto">
              <a:lnSpc>
                <a:spcPct val="130000"/>
              </a:lnSpc>
              <a:buNone/>
            </a:pPr>
            <a:r>
              <a:rPr lang="zh-CN" altLang="en-US" sz="2500"/>
              <a:t>但在跨文化交际中，我们也需要考虑到不同的文化背景，良好地运用好不同文化的礼貌原则,更好地表达自我，改善人际交往，促进文化交流与社会和谐。</a:t>
            </a:r>
            <a:endParaRPr lang="zh-CN" altLang="en-US" sz="250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972820" y="870585"/>
            <a:ext cx="10677525" cy="2926080"/>
          </a:xfrm>
        </p:spPr>
        <p:txBody>
          <a:bodyPr/>
          <a:p>
            <a:r>
              <a:rPr sz="6600" dirty="0">
                <a:sym typeface="+mn-ea"/>
              </a:rPr>
              <a:t>第五篇</a:t>
            </a:r>
            <a:r>
              <a:rPr lang="en-US" sz="6600" dirty="0">
                <a:sym typeface="+mn-ea"/>
              </a:rPr>
              <a:t> </a:t>
            </a:r>
            <a:r>
              <a:rPr sz="6600" dirty="0">
                <a:sym typeface="+mn-ea"/>
              </a:rPr>
              <a:t>词有词法，句有句法</a:t>
            </a:r>
            <a:endParaRPr lang="zh-CN" altLang="en-US" sz="66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072001" y="394727"/>
            <a:ext cx="9875520" cy="1356360"/>
          </a:xfrm>
        </p:spPr>
        <p:txBody>
          <a:bodyPr rtlCol="0"/>
          <a:lstStyle/>
          <a:p>
            <a:pPr rtl="0"/>
            <a:r>
              <a:rPr lang="en-US" altLang="en-GB" dirty="0"/>
              <a:t>15</a:t>
            </a:r>
            <a:r>
              <a:rPr lang="en-GB" altLang="zh-CN" dirty="0"/>
              <a:t>.2</a:t>
            </a:r>
            <a:r>
              <a:rPr lang="en-US" altLang="en-GB" dirty="0"/>
              <a:t>.</a:t>
            </a:r>
            <a:r>
              <a:rPr lang="zh-CN" altLang="en-US" dirty="0"/>
              <a:t>故事引发的思考</a:t>
            </a:r>
            <a:r>
              <a:rPr lang="zh-CN" altLang="en-US" dirty="0">
                <a:latin typeface="Microsoft YaHei UI" panose="020B0503020204020204" pitchFamily="34" charset="-122"/>
                <a:ea typeface="Microsoft YaHei UI" panose="020B0503020204020204" pitchFamily="34" charset="-122"/>
              </a:rPr>
              <a:t> </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p:cNvSpPr>
            <a:spLocks noGrp="1"/>
          </p:cNvSpPr>
          <p:nvPr>
            <p:ph idx="1"/>
          </p:nvPr>
        </p:nvSpPr>
        <p:spPr>
          <a:xfrm>
            <a:off x="1204595" y="2094865"/>
            <a:ext cx="9135745" cy="3128010"/>
          </a:xfrm>
        </p:spPr>
        <p:txBody>
          <a:bodyPr/>
          <a:lstStyle/>
          <a:p>
            <a:pPr marL="45720" indent="0" algn="just">
              <a:buFont typeface="+mj-lt"/>
              <a:buNone/>
            </a:pPr>
            <a:r>
              <a:rPr lang="en-US" altLang="zh-CN" sz="2800" dirty="0"/>
              <a:t>1.</a:t>
            </a:r>
            <a:r>
              <a:rPr lang="zh-CN" altLang="en-US" sz="2800" dirty="0"/>
              <a:t>在话语交际中合作原则与礼貌原则有什么关系？</a:t>
            </a:r>
            <a:endParaRPr lang="zh-CN" altLang="en-US" sz="2800" dirty="0"/>
          </a:p>
          <a:p>
            <a:pPr marL="502920" indent="-457200" algn="just">
              <a:buFont typeface="+mj-lt"/>
              <a:buAutoNum type="arabicParenR"/>
            </a:pPr>
            <a:endParaRPr lang="en-GB" altLang="zh-CN" sz="2800" dirty="0"/>
          </a:p>
          <a:p>
            <a:pPr marL="45720" indent="0" algn="just">
              <a:buFont typeface="+mj-lt"/>
              <a:buNone/>
            </a:pPr>
            <a:r>
              <a:rPr lang="en-US" altLang="zh-CN" sz="2800" dirty="0">
                <a:sym typeface="+mn-ea"/>
              </a:rPr>
              <a:t>2.</a:t>
            </a:r>
            <a:r>
              <a:rPr lang="zh-CN" altLang="en-US" sz="2800" dirty="0">
                <a:sym typeface="+mn-ea"/>
              </a:rPr>
              <a:t>如何将两者完美地结合起来？</a:t>
            </a:r>
            <a:endParaRPr lang="zh-CN" altLang="en-US" sz="2800" dirty="0">
              <a:sym typeface="+mn-ea"/>
            </a:endParaRPr>
          </a:p>
          <a:p>
            <a:pPr marL="502920" indent="-457200" algn="just">
              <a:buFont typeface="+mj-lt"/>
              <a:buAutoNum type="arabicParenR"/>
            </a:pPr>
            <a:endParaRPr lang="zh-CN" altLang="en-US" sz="2800" dirty="0">
              <a:sym typeface="+mn-ea"/>
            </a:endParaRPr>
          </a:p>
          <a:p>
            <a:pPr marL="45720" indent="0" algn="just">
              <a:buFont typeface="+mj-lt"/>
              <a:buNone/>
            </a:pPr>
            <a:r>
              <a:rPr lang="en-US" altLang="zh-CN" sz="2800" dirty="0">
                <a:sym typeface="+mn-ea"/>
              </a:rPr>
              <a:t>3.</a:t>
            </a:r>
            <a:r>
              <a:rPr lang="zh-CN" altLang="en-US" sz="2800" dirty="0">
                <a:sym typeface="+mn-ea"/>
              </a:rPr>
              <a:t>两种原则应用在外交辞令中的互补功效体现在哪里？</a:t>
            </a:r>
            <a:endParaRPr lang="en-GB" altLang="zh-CN" sz="2800" dirty="0"/>
          </a:p>
          <a:p>
            <a:endParaRPr lang="en-GB"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454785" y="472440"/>
            <a:ext cx="8653780" cy="1356360"/>
          </a:xfrm>
        </p:spPr>
        <p:txBody>
          <a:bodyPr/>
          <a:p>
            <a:pPr algn="ctr"/>
            <a:r>
              <a:rPr lang="en-US" altLang="zh-CN"/>
              <a:t>  </a:t>
            </a:r>
            <a:r>
              <a:rPr lang="zh-CN" altLang="en-US"/>
              <a:t>目</a:t>
            </a:r>
            <a:r>
              <a:rPr lang="en-US" altLang="zh-CN"/>
              <a:t> </a:t>
            </a:r>
            <a:r>
              <a:rPr lang="zh-CN" altLang="en-US"/>
              <a:t>录</a:t>
            </a:r>
            <a:r>
              <a:rPr lang="en-US" altLang="zh-CN"/>
              <a:t> </a:t>
            </a:r>
            <a:endParaRPr lang="en-US" altLang="zh-CN"/>
          </a:p>
        </p:txBody>
      </p:sp>
      <p:graphicFrame>
        <p:nvGraphicFramePr>
          <p:cNvPr id="6" name="内容占位符 5"/>
          <p:cNvGraphicFramePr>
            <a:graphicFrameLocks noGrp="1"/>
          </p:cNvGraphicFramePr>
          <p:nvPr>
            <p:ph idx="1"/>
            <p:custDataLst>
              <p:tags r:id="rId1"/>
            </p:custDataLst>
          </p:nvPr>
        </p:nvGraphicFramePr>
        <p:xfrm>
          <a:off x="1988820" y="1595120"/>
          <a:ext cx="8214995" cy="4588510"/>
        </p:xfrm>
        <a:graphic>
          <a:graphicData uri="http://schemas.openxmlformats.org/drawingml/2006/table">
            <a:tbl>
              <a:tblPr firstRow="1" bandRow="1">
                <a:tableStyleId>{5C22544A-7EE6-4342-B048-85BDC9FD1C3A}</a:tableStyleId>
              </a:tblPr>
              <a:tblGrid>
                <a:gridCol w="8214995"/>
              </a:tblGrid>
              <a:tr h="478155">
                <a:tc>
                  <a:txBody>
                    <a:bodyPr/>
                    <a:p>
                      <a:pPr rtl="0"/>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第五篇，我们将学习</a:t>
                      </a:r>
                      <a:r>
                        <a:rPr lang="en-US" altLang="zh-CN" sz="2400" dirty="0">
                          <a:latin typeface="Microsoft YaHei UI" panose="020B0503020204020204" pitchFamily="34" charset="-122"/>
                          <a:ea typeface="Microsoft YaHei UI" panose="020B0503020204020204" pitchFamily="34" charset="-122"/>
                          <a:cs typeface="Tahoma" panose="020B0604030504040204" pitchFamily="34" charset="0"/>
                        </a:rPr>
                        <a:t>…</a:t>
                      </a:r>
                      <a:endParaRPr lang="en-US" sz="2400"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tr>
              <a:tr h="4110355">
                <a:tc>
                  <a:txBody>
                    <a:bodyPr/>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sz="2800" dirty="0">
                          <a:latin typeface="Microsoft YaHei UI" panose="020B0503020204020204" pitchFamily="34" charset="-122"/>
                          <a:ea typeface="Microsoft YaHei UI" panose="020B0503020204020204" pitchFamily="34" charset="-122"/>
                          <a:cs typeface="Tahoma" panose="020B0604030504040204" pitchFamily="34" charset="0"/>
                        </a:rPr>
                        <a:t>18. 词汇：句子的建筑材料</a:t>
                      </a:r>
                      <a:endParaRPr sz="28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sz="2800" dirty="0">
                          <a:latin typeface="Microsoft YaHei UI" panose="020B0503020204020204" pitchFamily="34" charset="-122"/>
                          <a:ea typeface="Microsoft YaHei UI" panose="020B0503020204020204" pitchFamily="34" charset="-122"/>
                          <a:cs typeface="Tahoma" panose="020B0604030504040204" pitchFamily="34" charset="0"/>
                        </a:rPr>
                        <a:t>19</a:t>
                      </a:r>
                      <a:r>
                        <a:rPr lang="en-US" sz="2800" dirty="0">
                          <a:latin typeface="Microsoft YaHei UI" panose="020B0503020204020204" pitchFamily="34" charset="-122"/>
                          <a:ea typeface="Microsoft YaHei UI" panose="020B0503020204020204" pitchFamily="34" charset="-122"/>
                          <a:cs typeface="Tahoma" panose="020B0604030504040204" pitchFamily="34" charset="0"/>
                        </a:rPr>
                        <a:t>.</a:t>
                      </a:r>
                      <a:r>
                        <a:rPr sz="2800" dirty="0">
                          <a:latin typeface="Microsoft YaHei UI" panose="020B0503020204020204" pitchFamily="34" charset="-122"/>
                          <a:ea typeface="Microsoft YaHei UI" panose="020B0503020204020204" pitchFamily="34" charset="-122"/>
                          <a:cs typeface="Tahoma" panose="020B0604030504040204" pitchFamily="34" charset="0"/>
                        </a:rPr>
                        <a:t>人有人格，词有词格</a:t>
                      </a:r>
                      <a:endParaRPr sz="28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sz="2800" dirty="0">
                          <a:latin typeface="Microsoft YaHei UI" panose="020B0503020204020204" pitchFamily="34" charset="-122"/>
                          <a:ea typeface="Microsoft YaHei UI" panose="020B0503020204020204" pitchFamily="34" charset="-122"/>
                          <a:cs typeface="Tahoma" panose="020B0604030504040204" pitchFamily="34" charset="0"/>
                          <a:sym typeface="+mn-ea"/>
                        </a:rPr>
                        <a:t>20.名词与动词躲猫猫</a:t>
                      </a:r>
                      <a:endParaRPr sz="2800" dirty="0">
                        <a:latin typeface="Microsoft YaHei UI" panose="020B0503020204020204" pitchFamily="34" charset="-122"/>
                        <a:ea typeface="Microsoft YaHei UI" panose="020B0503020204020204" pitchFamily="34" charset="-122"/>
                        <a:cs typeface="Tahoma" panose="020B0604030504040204" pitchFamily="34" charset="0"/>
                        <a:sym typeface="+mn-ea"/>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sz="2800" dirty="0">
                          <a:latin typeface="Microsoft YaHei UI" panose="020B0503020204020204" pitchFamily="34" charset="-122"/>
                          <a:ea typeface="Microsoft YaHei UI" panose="020B0503020204020204" pitchFamily="34" charset="-122"/>
                          <a:cs typeface="Tahoma" panose="020B0604030504040204" pitchFamily="34" charset="0"/>
                          <a:sym typeface="+mn-ea"/>
                        </a:rPr>
                        <a:t>21.词汇的呼应：约束与被约束</a:t>
                      </a:r>
                      <a:endParaRPr sz="2800" dirty="0">
                        <a:latin typeface="Microsoft YaHei UI" panose="020B0503020204020204" pitchFamily="34" charset="-122"/>
                        <a:ea typeface="Microsoft YaHei UI" panose="020B0503020204020204" pitchFamily="34" charset="-122"/>
                        <a:cs typeface="Tahoma" panose="020B0604030504040204" pitchFamily="34" charset="0"/>
                        <a:sym typeface="+mn-ea"/>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sz="2800" dirty="0">
                          <a:latin typeface="Microsoft YaHei UI" panose="020B0503020204020204" pitchFamily="34" charset="-122"/>
                          <a:ea typeface="Microsoft YaHei UI" panose="020B0503020204020204" pitchFamily="34" charset="-122"/>
                          <a:cs typeface="Tahoma" panose="020B0604030504040204" pitchFamily="34" charset="0"/>
                          <a:sym typeface="+mn-ea"/>
                        </a:rPr>
                        <a:t>22.词汇向句法的投影</a:t>
                      </a:r>
                      <a:endParaRPr sz="2800" dirty="0">
                        <a:latin typeface="Microsoft YaHei UI" panose="020B0503020204020204" pitchFamily="34" charset="-122"/>
                        <a:ea typeface="Microsoft YaHei UI" panose="020B0503020204020204" pitchFamily="34" charset="-122"/>
                        <a:cs typeface="Tahoma" panose="020B0604030504040204" pitchFamily="34" charset="0"/>
                        <a:sym typeface="+mn-ea"/>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sz="2800" dirty="0">
                          <a:latin typeface="Microsoft YaHei UI" panose="020B0503020204020204" pitchFamily="34" charset="-122"/>
                          <a:ea typeface="Microsoft YaHei UI" panose="020B0503020204020204" pitchFamily="34" charset="-122"/>
                          <a:cs typeface="Tahoma" panose="020B0604030504040204" pitchFamily="34" charset="0"/>
                        </a:rPr>
                        <a:t>23.句子如何打转转</a:t>
                      </a:r>
                      <a:endParaRPr sz="2800"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tr>
            </a:tbl>
          </a:graphicData>
        </a:graphic>
      </p:graphicFrame>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744855" y="1045210"/>
            <a:ext cx="10701655" cy="2926080"/>
          </a:xfrm>
        </p:spPr>
        <p:txBody>
          <a:bodyPr rtlCol="0">
            <a:normAutofit/>
          </a:bodyPr>
          <a:lstStyle/>
          <a:p>
            <a:pPr rtl="0"/>
            <a:br>
              <a:rPr sz="6000" dirty="0">
                <a:latin typeface="Microsoft YaHei UI" panose="020B0503020204020204" pitchFamily="34" charset="-122"/>
                <a:ea typeface="Microsoft YaHei UI" panose="020B0503020204020204" pitchFamily="34" charset="-122"/>
              </a:rPr>
            </a:br>
            <a:r>
              <a:rPr sz="6000" dirty="0">
                <a:latin typeface="Microsoft YaHei UI" panose="020B0503020204020204" pitchFamily="34" charset="-122"/>
                <a:ea typeface="Microsoft YaHei UI" panose="020B0503020204020204" pitchFamily="34" charset="-122"/>
              </a:rPr>
              <a:t>18. 词汇：句子的建筑材料</a:t>
            </a:r>
            <a:endParaRPr sz="6000" dirty="0">
              <a:latin typeface="Microsoft YaHei UI" panose="020B0503020204020204" pitchFamily="34" charset="-122"/>
              <a:ea typeface="Microsoft YaHei UI" panose="020B0503020204020204" pitchFamily="34"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目录</a:t>
            </a:r>
            <a:endParaRPr lang="zh-CN" altLang="en-US"/>
          </a:p>
        </p:txBody>
      </p:sp>
      <p:graphicFrame>
        <p:nvGraphicFramePr>
          <p:cNvPr id="6" name="内容占位符 5"/>
          <p:cNvGraphicFramePr>
            <a:graphicFrameLocks noGrp="1"/>
          </p:cNvGraphicFramePr>
          <p:nvPr>
            <p:ph idx="1"/>
            <p:custDataLst>
              <p:tags r:id="rId1"/>
            </p:custDataLst>
          </p:nvPr>
        </p:nvGraphicFramePr>
        <p:xfrm>
          <a:off x="1661795" y="1965960"/>
          <a:ext cx="8837930" cy="4143375"/>
        </p:xfrm>
        <a:graphic>
          <a:graphicData uri="http://schemas.openxmlformats.org/drawingml/2006/table">
            <a:tbl>
              <a:tblPr firstRow="1" bandRow="1">
                <a:tableStyleId>{5C22544A-7EE6-4342-B048-85BDC9FD1C3A}</a:tableStyleId>
              </a:tblPr>
              <a:tblGrid>
                <a:gridCol w="8837930"/>
              </a:tblGrid>
              <a:tr h="412115">
                <a:tc>
                  <a:txBody>
                    <a:bodyPr/>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本节课，将学习</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endParaRPr lang="en-US"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tr>
              <a:tr h="3731260">
                <a:tc>
                  <a:txBody>
                    <a:bodyPr/>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18.1</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.故事缘起</a:t>
                      </a:r>
                      <a:endParaRPr lang="zh-CN" altLang="en-US"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18.2</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.故事引发的思考</a:t>
                      </a:r>
                      <a:endParaRPr lang="zh-CN" altLang="en-US"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sym typeface="+mn-ea"/>
                        </a:rPr>
                        <a:t>18.3.什么是词库？什么是词汇？词汇与词库的关系是什么？</a:t>
                      </a:r>
                      <a:endParaRPr lang="zh-CN" altLang="en-US"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sym typeface="+mn-ea"/>
                        </a:rPr>
                        <a:t>18.4.词库和人的内在语言能力的关系是什么？</a:t>
                      </a:r>
                      <a:endParaRPr lang="zh-CN" altLang="en-US"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sym typeface="+mn-ea"/>
                        </a:rPr>
                        <a:t>18.5.词库的主要研究者乔姆斯基对于词库的认识</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sym typeface="+mn-ea"/>
                        </a:rPr>
                        <a:t>是什么？</a:t>
                      </a:r>
                      <a:endParaRPr lang="zh-CN" altLang="en-US"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sym typeface="+mn-ea"/>
                        </a:rPr>
                        <a:t>18.6.结语</a:t>
                      </a:r>
                      <a:endParaRPr lang="zh-CN" altLang="en-US" sz="2400"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tr>
            </a:tbl>
          </a:graphicData>
        </a:graphic>
      </p:graphicFrame>
      <p:pic>
        <p:nvPicPr>
          <p:cNvPr id="7" name="图片 6"/>
          <p:cNvPicPr>
            <a:picLocks noChangeAspect="1"/>
          </p:cNvPicPr>
          <p:nvPr/>
        </p:nvPicPr>
        <p:blipFill>
          <a:blip r:embed="rId2"/>
          <a:stretch>
            <a:fillRect/>
          </a:stretch>
        </p:blipFill>
        <p:spPr>
          <a:xfrm>
            <a:off x="2696805" y="742667"/>
            <a:ext cx="914479" cy="914479"/>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40460" y="385445"/>
            <a:ext cx="9875520" cy="1356360"/>
          </a:xfrm>
        </p:spPr>
        <p:txBody>
          <a:bodyPr/>
          <a:p>
            <a:r>
              <a:rPr lang="zh-CN" altLang="en-US"/>
              <a:t>18.1</a:t>
            </a:r>
            <a:r>
              <a:rPr lang="en-US" altLang="zh-CN"/>
              <a:t>.</a:t>
            </a:r>
            <a:r>
              <a:rPr lang="zh-CN" altLang="en-US"/>
              <a:t>故事缘起</a:t>
            </a:r>
            <a:endParaRPr lang="zh-CN" altLang="en-US"/>
          </a:p>
        </p:txBody>
      </p:sp>
      <p:sp>
        <p:nvSpPr>
          <p:cNvPr id="3" name="内容占位符 2"/>
          <p:cNvSpPr>
            <a:spLocks noGrp="1"/>
          </p:cNvSpPr>
          <p:nvPr>
            <p:ph idx="1"/>
          </p:nvPr>
        </p:nvSpPr>
        <p:spPr>
          <a:xfrm>
            <a:off x="1159510" y="1366520"/>
            <a:ext cx="9872980" cy="4124960"/>
          </a:xfrm>
        </p:spPr>
        <p:txBody>
          <a:bodyPr>
            <a:noAutofit/>
          </a:bodyPr>
          <a:p>
            <a:pPr indent="457200" fontAlgn="auto">
              <a:lnSpc>
                <a:spcPct val="130000"/>
              </a:lnSpc>
              <a:buNone/>
            </a:pPr>
            <a:r>
              <a:rPr lang="zh-CN" altLang="en-US" sz="2300"/>
              <a:t>电影《永恒和一日》讲述了诗人索洛莫斯的故事：他的祖籍在希腊，却在意大利长大。他对家乡的记忆开始翻腾，在岛上的童年，在故里的母亲的容颜。他无法成眠，踱步自语，夜夜梦见新娘的母亲，身穿白纱召唤着他。第二天他从威尼斯搭船回到希腊的家乡，他想庆祝革命，却不通当地语言。于是诗人开始买词汇，岛上的穷人争相卖词汇给他：</a:t>
            </a:r>
            <a:r>
              <a:rPr lang="zh-CN" altLang="en-US" sz="2300" u="sng"/>
              <a:t>深渊、薰香的、露湿的、源头、南丁格尔、天堂、浪潮、湖、 未知的、芬芳的、迷乱的</a:t>
            </a:r>
            <a:r>
              <a:rPr lang="en-US" altLang="zh-CN" sz="2300" u="sng"/>
              <a:t>……</a:t>
            </a:r>
            <a:endParaRPr lang="en-US" altLang="zh-CN" sz="2300" u="sng"/>
          </a:p>
          <a:p>
            <a:pPr indent="457200" fontAlgn="auto">
              <a:lnSpc>
                <a:spcPct val="130000"/>
              </a:lnSpc>
              <a:buNone/>
            </a:pPr>
            <a:r>
              <a:rPr lang="zh-CN" altLang="en-US" sz="2300"/>
              <a:t>就这样他写出了《礼赞自由》，他还有其他作品，有一首未完成的长篇，名为《解放受困之人》，耗尽他余生之力，但因为词汇的匮乏，没有完成。</a:t>
            </a:r>
            <a:endParaRPr lang="zh-CN" altLang="en-US" sz="230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18.2</a:t>
            </a:r>
            <a:r>
              <a:rPr lang="en-US" altLang="zh-CN"/>
              <a:t>.</a:t>
            </a:r>
            <a:r>
              <a:rPr lang="zh-CN" altLang="en-US"/>
              <a:t>故事引发的思考</a:t>
            </a:r>
            <a:endParaRPr lang="zh-CN" altLang="en-US"/>
          </a:p>
        </p:txBody>
      </p:sp>
      <p:sp>
        <p:nvSpPr>
          <p:cNvPr id="3" name="内容占位符 2"/>
          <p:cNvSpPr>
            <a:spLocks noGrp="1"/>
          </p:cNvSpPr>
          <p:nvPr>
            <p:ph idx="1"/>
          </p:nvPr>
        </p:nvSpPr>
        <p:spPr/>
        <p:txBody>
          <a:bodyPr/>
          <a:p>
            <a:pPr marL="45720" indent="0" algn="l" fontAlgn="auto">
              <a:lnSpc>
                <a:spcPct val="130000"/>
              </a:lnSpc>
              <a:buNone/>
            </a:pPr>
            <a:r>
              <a:rPr lang="en-US" altLang="zh-CN" sz="2800"/>
              <a:t>1.</a:t>
            </a:r>
            <a:r>
              <a:rPr lang="zh-CN" altLang="en-US" sz="2800"/>
              <a:t>从字面上看，词汇的集合是词库，在生成语法中，词库如何定义？</a:t>
            </a:r>
            <a:endParaRPr lang="zh-CN" altLang="en-US" sz="2800"/>
          </a:p>
          <a:p>
            <a:pPr marL="45720" indent="0" algn="l" fontAlgn="auto">
              <a:lnSpc>
                <a:spcPct val="130000"/>
              </a:lnSpc>
              <a:buNone/>
            </a:pPr>
            <a:r>
              <a:rPr lang="en-US" altLang="zh-CN" sz="2800"/>
              <a:t>2.</a:t>
            </a:r>
            <a:r>
              <a:rPr lang="zh-CN" altLang="en-US" sz="2800"/>
              <a:t>词汇与词库的关系是什么？</a:t>
            </a:r>
            <a:endParaRPr lang="zh-CN" altLang="en-US" sz="2800"/>
          </a:p>
          <a:p>
            <a:pPr marL="45720" indent="0" algn="l" fontAlgn="auto">
              <a:lnSpc>
                <a:spcPct val="130000"/>
              </a:lnSpc>
              <a:buNone/>
            </a:pPr>
            <a:r>
              <a:rPr lang="en-US" altLang="zh-CN" sz="2800"/>
              <a:t>3.</a:t>
            </a:r>
            <a:r>
              <a:rPr lang="zh-CN" altLang="en-US" sz="2800"/>
              <a:t>词库和人的内在语言能力的关系是什么？</a:t>
            </a:r>
            <a:endParaRPr lang="zh-CN" altLang="en-US" sz="2800"/>
          </a:p>
          <a:p>
            <a:pPr marL="45720" indent="0" algn="l" fontAlgn="auto">
              <a:lnSpc>
                <a:spcPct val="130000"/>
              </a:lnSpc>
              <a:buNone/>
            </a:pPr>
            <a:r>
              <a:rPr lang="en-US" altLang="zh-CN" sz="2800"/>
              <a:t>4.</a:t>
            </a:r>
            <a:r>
              <a:rPr lang="zh-CN" altLang="en-US" sz="2800"/>
              <a:t>乔姆斯基如何看待词库？</a:t>
            </a:r>
            <a:endParaRPr lang="zh-CN" altLang="en-US" sz="280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993140" y="472440"/>
            <a:ext cx="9875520" cy="1356360"/>
          </a:xfrm>
        </p:spPr>
        <p:txBody>
          <a:bodyPr>
            <a:normAutofit fontScale="90000"/>
          </a:bodyPr>
          <a:p>
            <a:r>
              <a:rPr lang="zh-CN" altLang="en-US"/>
              <a:t>18.3.什么是词库？什么是词汇？词汇与词库的关系是什么？</a:t>
            </a:r>
            <a:endParaRPr lang="zh-CN" altLang="en-US"/>
          </a:p>
        </p:txBody>
      </p:sp>
      <p:sp>
        <p:nvSpPr>
          <p:cNvPr id="3" name="内容占位符 2"/>
          <p:cNvSpPr>
            <a:spLocks noGrp="1"/>
          </p:cNvSpPr>
          <p:nvPr>
            <p:ph idx="1"/>
          </p:nvPr>
        </p:nvSpPr>
        <p:spPr>
          <a:xfrm>
            <a:off x="835660" y="1657985"/>
            <a:ext cx="10520680" cy="4972685"/>
          </a:xfrm>
        </p:spPr>
        <p:txBody>
          <a:bodyPr>
            <a:noAutofit/>
          </a:bodyPr>
          <a:p>
            <a:pPr fontAlgn="auto">
              <a:lnSpc>
                <a:spcPct val="140000"/>
              </a:lnSpc>
            </a:pPr>
            <a:r>
              <a:rPr lang="zh-CN" altLang="en-US" sz="2300"/>
              <a:t>词库(lexicon)，原本用来指一个人、一种语言或一个知识领域所拥有的全部词汇。后来，随着心理语言学的发展，心理语言学家在思考词汇知识在人大脑里的组织形式的时候,开始利用词库来指称储存在人大脑中的各种语言单位——词项知识信息的心理表征(metal representation)，所以词库又被称为心理词库。词汇知识在永久记忆中的组织被称为心理词汇(mental lexicon)或内部词汇(internal lexicon) （占勇，2009）。</a:t>
            </a:r>
            <a:endParaRPr lang="zh-CN" altLang="en-US" sz="2300"/>
          </a:p>
          <a:p>
            <a:pPr fontAlgn="auto">
              <a:lnSpc>
                <a:spcPct val="140000"/>
              </a:lnSpc>
            </a:pPr>
            <a:r>
              <a:rPr lang="zh-CN" altLang="en-US" sz="2300"/>
              <a:t>语言学中的“词库”概念不能不是作为实体存在的，而是心理语言学发展的产物，实质存在于人脑中存在着的抽象的词汇知识或语言单位，它是抽象的、意念性的东西（何娟，2012）。</a:t>
            </a:r>
            <a:endParaRPr lang="zh-CN" altLang="en-US" sz="230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46455" y="372110"/>
            <a:ext cx="10311765" cy="1356360"/>
          </a:xfrm>
        </p:spPr>
        <p:txBody>
          <a:bodyPr>
            <a:normAutofit fontScale="90000"/>
          </a:bodyPr>
          <a:p>
            <a:r>
              <a:rPr lang="zh-CN" altLang="en-US"/>
              <a:t>18.4</a:t>
            </a:r>
            <a:r>
              <a:rPr lang="en-US" altLang="zh-CN"/>
              <a:t>.</a:t>
            </a:r>
            <a:r>
              <a:rPr lang="zh-CN" altLang="en-US"/>
              <a:t>词库和人的内在语言能力的关系是什么？</a:t>
            </a:r>
            <a:endParaRPr lang="zh-CN" altLang="en-US"/>
          </a:p>
        </p:txBody>
      </p:sp>
      <p:sp>
        <p:nvSpPr>
          <p:cNvPr id="3" name="内容占位符 2"/>
          <p:cNvSpPr>
            <a:spLocks noGrp="1"/>
          </p:cNvSpPr>
          <p:nvPr>
            <p:ph idx="1"/>
          </p:nvPr>
        </p:nvSpPr>
        <p:spPr>
          <a:xfrm>
            <a:off x="846455" y="1471295"/>
            <a:ext cx="10544810" cy="4848225"/>
          </a:xfrm>
        </p:spPr>
        <p:txBody>
          <a:bodyPr>
            <a:noAutofit/>
          </a:bodyPr>
          <a:p>
            <a:pPr fontAlgn="auto">
              <a:lnSpc>
                <a:spcPct val="130000"/>
              </a:lnSpc>
            </a:pPr>
            <a:r>
              <a:rPr lang="zh-CN" altLang="en-US" sz="2400"/>
              <a:t>诺姆·乔姆斯基（1986）认为一门语言的讲话者他已经就这门语言内化了一套规则，这套规则确保其可以造出和理解无限数量的句子，并且识别出那些不符合语法和歧义的句子（戴炜栋、何兆熊，2013）。</a:t>
            </a:r>
            <a:endParaRPr lang="zh-CN" altLang="en-US" sz="2400"/>
          </a:p>
          <a:p>
            <a:pPr fontAlgn="auto">
              <a:lnSpc>
                <a:spcPct val="130000"/>
              </a:lnSpc>
            </a:pPr>
            <a:r>
              <a:rPr lang="zh-CN" altLang="en-US" sz="2400"/>
              <a:t>20世纪80年代初，乔姆斯基和其他一些语言学家提出了普遍语法理论，也称为原则与参数理论。他们认为，普遍语法是人类所特有的语言知识体系，存在于正常人的大脑中。</a:t>
            </a:r>
            <a:endParaRPr lang="zh-CN" altLang="en-US" sz="2400"/>
          </a:p>
          <a:p>
            <a:pPr fontAlgn="auto">
              <a:lnSpc>
                <a:spcPct val="130000"/>
              </a:lnSpc>
            </a:pPr>
            <a:r>
              <a:rPr lang="zh-CN" altLang="en-US" sz="2400"/>
              <a:t>乔姆斯基认为，语言是创造的，语法是生成的。儿童生下来就具有一种普遍语法。普遍语法实质上是一种大脑具有的与语言知识相关的特定状态，一种使人类个体足以能学会任何一种人类语言的物理机制及相应的心理机制。</a:t>
            </a:r>
            <a:endParaRPr lang="zh-CN" altLang="en-US" sz="240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159510" y="892810"/>
            <a:ext cx="9872980" cy="5073015"/>
          </a:xfrm>
        </p:spPr>
        <p:txBody>
          <a:bodyPr>
            <a:noAutofit/>
          </a:bodyPr>
          <a:p>
            <a:pPr fontAlgn="auto">
              <a:lnSpc>
                <a:spcPct val="140000"/>
              </a:lnSpc>
            </a:pPr>
            <a:r>
              <a:rPr lang="zh-CN" altLang="en-US" sz="2400"/>
              <a:t>人类个体就是借助普遍语法去分析和理解后天语言环境中的语言素材。普遍语法是对于人类个体获得个别语法的共性原则的描写，它本身不会生成任何具体语言。</a:t>
            </a:r>
            <a:endParaRPr lang="zh-CN" altLang="en-US" sz="2400"/>
          </a:p>
          <a:p>
            <a:pPr fontAlgn="auto">
              <a:lnSpc>
                <a:spcPct val="140000"/>
              </a:lnSpc>
            </a:pPr>
            <a:r>
              <a:rPr lang="zh-CN" altLang="en-US" sz="2400"/>
              <a:t>普遍语法寓于个别语法中。儿童言语获得过程就是由普遍语法向个别语法转化的过程，并借助于语言获得装置(language acquisition device: LAD) 得以实现。乔姆斯基认为词库属于语言能力，是一种内在语言（I-Language）。因此，词库的研究对象应该是一个人所掌握的词汇。</a:t>
            </a:r>
            <a:endParaRPr lang="zh-CN" altLang="en-US" sz="2400"/>
          </a:p>
          <a:p>
            <a:pPr fontAlgn="auto">
              <a:lnSpc>
                <a:spcPct val="140000"/>
              </a:lnSpc>
            </a:pPr>
            <a:r>
              <a:rPr lang="zh-CN" altLang="en-US" sz="2400"/>
              <a:t>乔姆斯基认为词汇是人的内在语言能力的基础，并不断致力于人的内在语言能力的研究。</a:t>
            </a:r>
            <a:endParaRPr lang="zh-CN" altLang="en-US" sz="240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07695" y="509270"/>
            <a:ext cx="11171555" cy="1356360"/>
          </a:xfrm>
        </p:spPr>
        <p:txBody>
          <a:bodyPr>
            <a:normAutofit fontScale="90000"/>
          </a:bodyPr>
          <a:p>
            <a:r>
              <a:rPr lang="zh-CN" altLang="en-US"/>
              <a:t>18.5</a:t>
            </a:r>
            <a:r>
              <a:rPr lang="en-US" altLang="zh-CN"/>
              <a:t>.</a:t>
            </a:r>
            <a:r>
              <a:rPr lang="zh-CN" altLang="en-US"/>
              <a:t>词库的主要研究者乔姆斯基对于词库的认识</a:t>
            </a:r>
            <a:r>
              <a:rPr lang="zh-CN" altLang="en-US"/>
              <a:t>是什么？</a:t>
            </a:r>
            <a:endParaRPr lang="zh-CN" altLang="en-US"/>
          </a:p>
        </p:txBody>
      </p:sp>
      <p:sp>
        <p:nvSpPr>
          <p:cNvPr id="3" name="内容占位符 2"/>
          <p:cNvSpPr>
            <a:spLocks noGrp="1"/>
          </p:cNvSpPr>
          <p:nvPr>
            <p:ph idx="1"/>
          </p:nvPr>
        </p:nvSpPr>
        <p:spPr>
          <a:xfrm>
            <a:off x="953770" y="1583690"/>
            <a:ext cx="10283825" cy="4735830"/>
          </a:xfrm>
        </p:spPr>
        <p:txBody>
          <a:bodyPr>
            <a:noAutofit/>
          </a:bodyPr>
          <a:p>
            <a:pPr fontAlgn="auto">
              <a:lnSpc>
                <a:spcPct val="130000"/>
              </a:lnSpc>
            </a:pPr>
            <a:r>
              <a:rPr lang="zh-CN" altLang="en-US" sz="2400"/>
              <a:t>乔姆斯基认为，词库包括了语言中的全部词条，每个词条都由一定的句法特征、语义特征和语音特征组成，是构成句子的语料，属于语法基础部分的一部分，是隐藏在每个人头脑中的词汇内容。</a:t>
            </a:r>
            <a:endParaRPr lang="zh-CN" altLang="en-US" sz="2400"/>
          </a:p>
          <a:p>
            <a:pPr fontAlgn="auto">
              <a:lnSpc>
                <a:spcPct val="130000"/>
              </a:lnSpc>
            </a:pPr>
            <a:r>
              <a:rPr lang="zh-CN" altLang="en-US" sz="2400"/>
              <a:t>他的《句法理论的若干问题》一书中做了如下阐述：“全部语符列词汇元素无次序排列的一张清单。更确切地说，这部词典是一套词条，每个词条是一对(D, C)，其中D是一个语音区别性特征的矩阵，用来‘拼写’某个语符列词汇元素，C是一组规定的句法特征(即一个复合符号)。”虽然词库在他的理论中也是不断修正的，但不管怎么修正，词库中的词条总会包含以下内容:语音区别性特征矩阵和一组规定的句法特征(也叫复合符号)。</a:t>
            </a:r>
            <a:endParaRPr lang="zh-CN" altLang="en-US" sz="240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159510" y="673735"/>
            <a:ext cx="9872980" cy="5510530"/>
          </a:xfrm>
        </p:spPr>
        <p:txBody>
          <a:bodyPr>
            <a:noAutofit/>
          </a:bodyPr>
          <a:p>
            <a:pPr indent="0" fontAlgn="auto">
              <a:lnSpc>
                <a:spcPct val="120000"/>
              </a:lnSpc>
              <a:buNone/>
            </a:pPr>
            <a:r>
              <a:rPr lang="zh-CN" altLang="en-US" sz="2300"/>
              <a:t>如：The stranger who hangs around the building frightens me.</a:t>
            </a:r>
            <a:endParaRPr lang="zh-CN" altLang="en-US" sz="2300"/>
          </a:p>
          <a:p>
            <a:pPr marL="45720" indent="457200" fontAlgn="auto">
              <a:lnSpc>
                <a:spcPct val="120000"/>
              </a:lnSpc>
              <a:buNone/>
            </a:pPr>
            <a:r>
              <a:rPr lang="zh-CN" altLang="en-US" sz="2300"/>
              <a:t>在乔氏词典中，它以这样的方式呈现：Frighten:(惊吓)，[+V, +－NP，－[+N] －[－动物的]，+宾语省略，……]</a:t>
            </a:r>
            <a:endParaRPr lang="zh-CN" altLang="en-US" sz="2300"/>
          </a:p>
          <a:p>
            <a:pPr marL="45720" indent="457200" fontAlgn="auto">
              <a:lnSpc>
                <a:spcPct val="120000"/>
              </a:lnSpc>
              <a:buNone/>
            </a:pPr>
            <a:r>
              <a:rPr lang="zh-CN" altLang="en-US" sz="2300"/>
              <a:t>具体地说，词库中的词条标明了以下几个方面的内容:</a:t>
            </a:r>
            <a:r>
              <a:rPr lang="en-US" altLang="zh-CN" sz="2300"/>
              <a:t> </a:t>
            </a:r>
            <a:r>
              <a:rPr lang="zh-CN" altLang="en-US" sz="2300"/>
              <a:t>(1)语音特征，反映该词的语音解释(形式)，如上例中的“frighten"；(2)语义特征，反映的是语义解释(意义)，如上例中的“(惊吓)；(3)范畴特征，用范畴符号标明一个词固有的特征，如+V，它是作为一个动词出现的；(4)词的次范畴信息，搭配+－NP：表示的是该词具有严格次范畴化特征，其后可接NP；(5)句法信息，如选择主语方面的限制以及能带什么样的宾语等。－[+N]－[－动物的]：选择特征，后接具有[－动物的]特征的名词作宾语；(6)上下文特征，主要是为了说明一个词句法或一定的上下文中是如何被运用的，包括语义语用等方面的选择性限制。</a:t>
            </a:r>
            <a:endParaRPr lang="zh-CN" altLang="en-US" sz="23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1840" y="283845"/>
            <a:ext cx="10448925" cy="1356360"/>
          </a:xfrm>
        </p:spPr>
        <p:txBody>
          <a:bodyPr rtlCol="0">
            <a:normAutofit fontScale="90000"/>
          </a:bodyPr>
          <a:lstStyle/>
          <a:p>
            <a:pPr rtl="0"/>
            <a:r>
              <a:rPr lang="en-US" altLang="en-GB" dirty="0"/>
              <a:t>15</a:t>
            </a:r>
            <a:r>
              <a:rPr lang="en-GB" altLang="zh-CN" dirty="0"/>
              <a:t>.3</a:t>
            </a:r>
            <a:r>
              <a:rPr lang="en-US" altLang="en-GB" dirty="0"/>
              <a:t>.</a:t>
            </a:r>
            <a:r>
              <a:rPr lang="zh-CN" altLang="en-US" dirty="0"/>
              <a:t>合作原则与礼貌原则的相互关系是什么？</a:t>
            </a:r>
            <a:endParaRPr lang="zh-CN" altLang="en-US" dirty="0"/>
          </a:p>
        </p:txBody>
      </p:sp>
      <p:sp>
        <p:nvSpPr>
          <p:cNvPr id="6" name="内容占位符 5"/>
          <p:cNvSpPr>
            <a:spLocks noGrp="1"/>
          </p:cNvSpPr>
          <p:nvPr>
            <p:ph idx="1"/>
          </p:nvPr>
        </p:nvSpPr>
        <p:spPr>
          <a:xfrm>
            <a:off x="1341120" y="1837690"/>
            <a:ext cx="9509760" cy="3431540"/>
          </a:xfrm>
        </p:spPr>
        <p:txBody>
          <a:bodyPr>
            <a:noAutofit/>
          </a:bodyPr>
          <a:lstStyle/>
          <a:p>
            <a:pPr marL="45720" indent="457200" algn="just" fontAlgn="auto">
              <a:lnSpc>
                <a:spcPct val="150000"/>
              </a:lnSpc>
              <a:spcBef>
                <a:spcPts val="0"/>
              </a:spcBef>
              <a:buNone/>
            </a:pPr>
            <a:r>
              <a:rPr lang="zh-CN" altLang="en-US" sz="2400" dirty="0"/>
              <a:t>上述案例中周总理巧妙曲解，将“马路”解释为“马克思主义道路”，故意违反合作原则中的“质原则”（故意说不符合事实或自知缺乏足够证据的话）；补充说明“中国的妓女在台湾”又故意违反合作原则中的“量原则”（即所说的话不应包含超出需要的信息）从而向听话人传达丰富的语用意义。那么故意违反合作原则是否是出于对礼貌原则的考虑？两者有什么关系呢？</a:t>
            </a:r>
            <a:endParaRPr lang="zh-CN" altLang="en-US" sz="2400" dirty="0"/>
          </a:p>
          <a:p>
            <a:pPr marL="45720" indent="720090" algn="just">
              <a:lnSpc>
                <a:spcPct val="150000"/>
              </a:lnSpc>
              <a:spcBef>
                <a:spcPts val="0"/>
              </a:spcBef>
              <a:buNone/>
            </a:pPr>
            <a:endParaRPr lang="en-GB" sz="2400"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159510" y="1084580"/>
            <a:ext cx="9872980" cy="4848860"/>
          </a:xfrm>
        </p:spPr>
        <p:txBody>
          <a:bodyPr/>
          <a:p>
            <a:pPr fontAlgn="auto">
              <a:lnSpc>
                <a:spcPct val="150000"/>
              </a:lnSpc>
            </a:pPr>
            <a:r>
              <a:rPr lang="zh-CN" altLang="en-US" sz="2400"/>
              <a:t>由上我们可以看出，词库是乔姆斯基语言理论的一个重要部分，在标准理论时期他引入语义，提出词库概念，同时做出深层结构和表层结构的划分。他的词库理论在不断修正变化，为实现他对各种语言现象的普遍性解释的终极目标而不断地形式化、明确化、规则化。（何娟，2012）</a:t>
            </a:r>
            <a:endParaRPr lang="zh-CN" altLang="en-US" sz="2400"/>
          </a:p>
          <a:p>
            <a:pPr fontAlgn="auto">
              <a:lnSpc>
                <a:spcPct val="150000"/>
              </a:lnSpc>
            </a:pPr>
            <a:r>
              <a:rPr lang="zh-CN" altLang="en-US" sz="2400"/>
              <a:t>Chomsky对词库的认识是不断深人、发展的过程，在不同时期他对词库的认识不完全一致，根据其词库研究理论著作，《最简方案》(1995) 、《语言及心智研究新视野》(2000)将其分为3个阶段。</a:t>
            </a:r>
            <a:endParaRPr lang="zh-CN" altLang="en-US" sz="240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58240" y="471805"/>
            <a:ext cx="9875520" cy="1356360"/>
          </a:xfrm>
        </p:spPr>
        <p:txBody>
          <a:bodyPr>
            <a:normAutofit/>
          </a:bodyPr>
          <a:p>
            <a:r>
              <a:rPr lang="zh-CN" altLang="en-US" sz="3600">
                <a:sym typeface="+mn-ea"/>
              </a:rPr>
              <a:t>(一)《最简方案》之前的词库理论</a:t>
            </a:r>
            <a:br>
              <a:rPr lang="zh-CN" altLang="en-US"/>
            </a:br>
            <a:endParaRPr lang="zh-CN" altLang="en-US"/>
          </a:p>
        </p:txBody>
      </p:sp>
      <p:sp>
        <p:nvSpPr>
          <p:cNvPr id="3" name="内容占位符 2"/>
          <p:cNvSpPr>
            <a:spLocks noGrp="1"/>
          </p:cNvSpPr>
          <p:nvPr>
            <p:ph idx="1"/>
          </p:nvPr>
        </p:nvSpPr>
        <p:spPr>
          <a:xfrm>
            <a:off x="802005" y="1223010"/>
            <a:ext cx="10558145" cy="5073015"/>
          </a:xfrm>
        </p:spPr>
        <p:txBody>
          <a:bodyPr>
            <a:noAutofit/>
          </a:bodyPr>
          <a:p>
            <a:pPr marL="45720" indent="457200" fontAlgn="auto">
              <a:lnSpc>
                <a:spcPct val="130000"/>
              </a:lnSpc>
              <a:buNone/>
            </a:pPr>
            <a:r>
              <a:rPr lang="zh-CN" altLang="en-US" sz="2400"/>
              <a:t>在《最简方案》成书之前，转换生成语法的学者Radford, A.(1988)把词库看作类似于词典的装置，认为它包含一种语言中所有的词,以及同的句法、语义、音位和形态特性的详细说明。具体地说，词库必须标明以下5个方面的内容：第一，每一个词的语类信息，即标明简单的语类特征。第二，词的次范畴信息。第三，句法信息，如在主语选择方面的限制。第四，上下文信息，主要是为了说明一个词句法或者一定上下文中是如何被运用的，包括语义、语用方面的选择性限制。第五，词库冗余性规则，即词的内容是否属于普遍语法所包含的内容。</a:t>
            </a:r>
            <a:endParaRPr lang="zh-CN" altLang="en-US" sz="2400"/>
          </a:p>
          <a:p>
            <a:pPr marL="45720" indent="457200" fontAlgn="auto">
              <a:lnSpc>
                <a:spcPct val="130000"/>
              </a:lnSpc>
              <a:buNone/>
            </a:pPr>
            <a:r>
              <a:rPr lang="zh-CN" altLang="en-US" sz="2400"/>
              <a:t>总之，词库所带有的信息都是关于词的个体特性的内容，这些特性是总体的规则所不具有的，换句话说，词库中不应该再包括普遍语法所规定的内容。</a:t>
            </a:r>
            <a:endParaRPr lang="zh-CN" altLang="en-US" sz="240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789305" y="364490"/>
            <a:ext cx="10614025" cy="1356360"/>
          </a:xfrm>
        </p:spPr>
        <p:txBody>
          <a:bodyPr>
            <a:normAutofit/>
          </a:bodyPr>
          <a:p>
            <a:r>
              <a:rPr lang="zh-CN" altLang="en-US" sz="3200"/>
              <a:t>(二)从《最简方案》到《语言及心智研究新视野》发表前的词库理论</a:t>
            </a:r>
            <a:endParaRPr lang="zh-CN" altLang="en-US" sz="3200"/>
          </a:p>
        </p:txBody>
      </p:sp>
      <p:sp>
        <p:nvSpPr>
          <p:cNvPr id="3" name="内容占位符 2"/>
          <p:cNvSpPr>
            <a:spLocks noGrp="1"/>
          </p:cNvSpPr>
          <p:nvPr>
            <p:ph idx="1"/>
          </p:nvPr>
        </p:nvSpPr>
        <p:spPr>
          <a:xfrm>
            <a:off x="679450" y="1459230"/>
            <a:ext cx="10832465" cy="5049520"/>
          </a:xfrm>
        </p:spPr>
        <p:txBody>
          <a:bodyPr>
            <a:noAutofit/>
          </a:bodyPr>
          <a:p>
            <a:pPr fontAlgn="auto">
              <a:lnSpc>
                <a:spcPct val="130000"/>
              </a:lnSpc>
            </a:pPr>
            <a:r>
              <a:rPr lang="zh-CN" altLang="en-US" sz="2400"/>
              <a:t>在《最简方案》中语法被简化为词库和演算系统。Chomsky(1995)认为，同库中包含演算系统所需要的信息。从宏观上讲，词库一定至少含有两种特性：第一，提供发声一感知系统所需要的信息；第二，提供概念一意图系统所需要的信息。因此，一个同项至少应包含音位特征、语义特征和形式特征。另外，Chomsky还指出,参数选择的范围作为普遍语法(UG)规定了的内容，在语言中所有的参数变化都是针对词库而言的，并非针对演算系统而言的。他强调，变异只局限于词库中的非实词(non-Substantive)部分，也就是说,参数变异局限于功能语类。</a:t>
            </a:r>
            <a:endParaRPr lang="zh-CN" altLang="en-US" sz="2400"/>
          </a:p>
          <a:p>
            <a:pPr fontAlgn="auto">
              <a:lnSpc>
                <a:spcPct val="130000"/>
              </a:lnSpc>
            </a:pPr>
            <a:r>
              <a:rPr lang="zh-CN" altLang="en-US" sz="2400"/>
              <a:t>总之，这一时期对大脑词库的描述更加细致、明确，不仪有宏观上对大脑词库的整体特性进行描述，而且还涉及到一个词项所应包含的内容。</a:t>
            </a:r>
            <a:endParaRPr lang="zh-CN" altLang="en-US" sz="240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930910" y="417830"/>
            <a:ext cx="11584940" cy="1356360"/>
          </a:xfrm>
        </p:spPr>
        <p:txBody>
          <a:bodyPr>
            <a:normAutofit/>
          </a:bodyPr>
          <a:p>
            <a:r>
              <a:rPr lang="zh-CN" altLang="en-US" sz="3600"/>
              <a:t>(三)《语言及心智研究新视野》发表后的词库理论</a:t>
            </a:r>
            <a:endParaRPr lang="zh-CN" altLang="en-US" sz="3600"/>
          </a:p>
        </p:txBody>
      </p:sp>
      <p:sp>
        <p:nvSpPr>
          <p:cNvPr id="3" name="内容占位符 2"/>
          <p:cNvSpPr>
            <a:spLocks noGrp="1"/>
          </p:cNvSpPr>
          <p:nvPr>
            <p:ph idx="1"/>
          </p:nvPr>
        </p:nvSpPr>
        <p:spPr>
          <a:xfrm>
            <a:off x="930910" y="1553845"/>
            <a:ext cx="9872980" cy="4525010"/>
          </a:xfrm>
        </p:spPr>
        <p:txBody>
          <a:bodyPr>
            <a:noAutofit/>
          </a:bodyPr>
          <a:p>
            <a:pPr>
              <a:lnSpc>
                <a:spcPct val="100000"/>
              </a:lnSpc>
            </a:pPr>
            <a:r>
              <a:rPr lang="zh-CN" altLang="en-US" sz="2400"/>
              <a:t>在这一阶段，Chomsky(2000)指出，词库是各个词项的集合，每个词项又包括若干复杂的词汇特征，而演算系统是从词库中选择词项形成的。他认为，演算系统实际上是不变的，但也可能在发声感觉系统发生一些变化。所以，总体上可以认为语言的变化只局限于词库，比如名词的格、动词的屈折变化等。</a:t>
            </a:r>
            <a:endParaRPr lang="zh-CN" altLang="en-US" sz="2400"/>
          </a:p>
          <a:p>
            <a:pPr>
              <a:lnSpc>
                <a:spcPct val="100000"/>
              </a:lnSpc>
            </a:pPr>
            <a:r>
              <a:rPr lang="zh-CN" altLang="en-US" sz="2400"/>
              <a:t>因此，这一时期词库理论较为突出的特点是Chomsky(2000)对词义具有先天性的论述，且较为具体、细致。Chomsky(2000)还指出，词汇习得是件非常困难的事。</a:t>
            </a:r>
            <a:endParaRPr lang="zh-CN" altLang="en-US" sz="2400"/>
          </a:p>
          <a:p>
            <a:pPr>
              <a:lnSpc>
                <a:spcPct val="100000"/>
              </a:lnSpc>
            </a:pPr>
            <a:r>
              <a:rPr lang="zh-CN" altLang="en-US" sz="2400"/>
              <a:t>但是，在儿童词汇习得的鼎盛时期，儿童一天中能够学会许多甚至几十个单词。这表明，概念(concepts)的东西是预先存在的，它的复杂结构是预先决定了的内容。</a:t>
            </a:r>
            <a:endParaRPr lang="zh-CN" altLang="en-US" sz="240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159510" y="991870"/>
            <a:ext cx="9872980" cy="4874895"/>
          </a:xfrm>
        </p:spPr>
        <p:txBody>
          <a:bodyPr>
            <a:normAutofit/>
          </a:bodyPr>
          <a:p>
            <a:pPr fontAlgn="auto">
              <a:lnSpc>
                <a:spcPct val="130000"/>
              </a:lnSpc>
            </a:pPr>
            <a:r>
              <a:rPr lang="zh-CN" altLang="en-US" sz="2400"/>
              <a:t>同时，词项的概念义是非常重要的，从某种程度上看，有关对词项及其性质的任何理解都是建立在同项的概念并非我们日常话语中体现出来的各种各样的意义或指称，它可能是更为抽象而又概括的“上位”的东西。</a:t>
            </a:r>
            <a:endParaRPr lang="zh-CN" altLang="en-US" sz="2400"/>
          </a:p>
          <a:p>
            <a:pPr fontAlgn="auto">
              <a:lnSpc>
                <a:spcPct val="130000"/>
              </a:lnSpc>
            </a:pPr>
            <a:r>
              <a:rPr lang="zh-CN" altLang="en-US" sz="2400"/>
              <a:t>另外，Chomsky对概念(concepts)具有“先天性”的论述，对此，有两点需要说明：第一，Chomsky强调，这种概念来自于词库部分，因为“在表达中,除了发声感觉系统提取的语音特征外，表达的其它特性都来自词库，演算只是以严格的形式将它们组织起来，但并不增加其特征”。第二，这种概念与通常所说的“指称”(reference)或“意义”(meaning)是不同的。（邓森，徐以中，2003）</a:t>
            </a:r>
            <a:endParaRPr lang="zh-CN" altLang="en-US" sz="240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18.6</a:t>
            </a:r>
            <a:r>
              <a:rPr lang="en-US" altLang="zh-CN"/>
              <a:t>.</a:t>
            </a:r>
            <a:r>
              <a:rPr lang="zh-CN" altLang="en-US"/>
              <a:t>结语</a:t>
            </a:r>
            <a:endParaRPr lang="zh-CN" altLang="en-US"/>
          </a:p>
        </p:txBody>
      </p:sp>
      <p:sp>
        <p:nvSpPr>
          <p:cNvPr id="3" name="内容占位符 2"/>
          <p:cNvSpPr>
            <a:spLocks noGrp="1"/>
          </p:cNvSpPr>
          <p:nvPr>
            <p:ph idx="1"/>
          </p:nvPr>
        </p:nvSpPr>
        <p:spPr>
          <a:xfrm>
            <a:off x="1159510" y="2057400"/>
            <a:ext cx="9872871" cy="4038600"/>
          </a:xfrm>
        </p:spPr>
        <p:txBody>
          <a:bodyPr/>
          <a:p>
            <a:pPr marL="45720" indent="457200" fontAlgn="auto">
              <a:lnSpc>
                <a:spcPct val="130000"/>
              </a:lnSpc>
              <a:buNone/>
            </a:pPr>
            <a:r>
              <a:rPr lang="zh-CN" altLang="en-US" sz="2800"/>
              <a:t>由此可见，词库在人的表达和沟通中是非常重要的，它属于人的内在语言能力，是人的内在语言能力的基础。如果人的大脑中没有词库，那么表达和沟通将会非常困难，就好比故事中诗人索洛莫斯一般，因为词汇的匮乏，不得不到处向周围的人买词汇，也留下了许多没有完成的诗作。</a:t>
            </a:r>
            <a:endParaRPr lang="zh-CN" altLang="en-US" sz="280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rtlCol="0">
            <a:normAutofit/>
          </a:bodyPr>
          <a:lstStyle/>
          <a:p>
            <a:pPr rtl="0"/>
            <a:r>
              <a:rPr lang="zh-CN" altLang="en-US" u="sng" dirty="0"/>
              <a:t>感谢观看！</a:t>
            </a:r>
            <a:endParaRPr lang="zh-CN" altLang="en-US" u="sng" dirty="0">
              <a:latin typeface="Microsoft YaHei UI" panose="020B0503020204020204" pitchFamily="34" charset="-122"/>
              <a:ea typeface="Microsoft YaHei UI" panose="020B0503020204020204" pitchFamily="3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909955" y="808990"/>
            <a:ext cx="10048240" cy="5240020"/>
          </a:xfrm>
        </p:spPr>
        <p:txBody>
          <a:bodyPr>
            <a:noAutofit/>
          </a:bodyPr>
          <a:lstStyle/>
          <a:p>
            <a:pPr marL="45720" indent="720090" algn="just">
              <a:lnSpc>
                <a:spcPct val="150000"/>
              </a:lnSpc>
              <a:spcBef>
                <a:spcPts val="0"/>
              </a:spcBef>
              <a:buNone/>
            </a:pPr>
            <a:r>
              <a:rPr lang="zh-CN" altLang="en-US" sz="2400" dirty="0"/>
              <a:t>何兆熊（2000）指出“礼貌原则就是在其他条件相同的情况下，把不礼貌的信念减弱到最低限度。礼貌是进行正常的、有效的交际的大前提，它极大地维护了交际双方之间的友好关系和均等地位”。因此，他认为合作原则与礼貌原则之间的关系是一种进退相让的关系，多一点考虑礼貌原则，便只能少一点考虑合作原则，反之亦然。</a:t>
            </a:r>
            <a:endParaRPr lang="zh-CN" altLang="en-US" sz="2400" dirty="0">
              <a:sym typeface="+mn-ea"/>
            </a:endParaRPr>
          </a:p>
          <a:p>
            <a:pPr marL="45720" indent="720090" algn="just">
              <a:lnSpc>
                <a:spcPct val="150000"/>
              </a:lnSpc>
              <a:spcBef>
                <a:spcPts val="0"/>
              </a:spcBef>
              <a:buNone/>
            </a:pPr>
            <a:r>
              <a:rPr lang="zh-CN" altLang="en-US" sz="2400" dirty="0">
                <a:sym typeface="+mn-ea"/>
              </a:rPr>
              <a:t>索振羽（2000）将礼貌原则降格为“得体原则”的次准则，他认为得体原则与合作原则之间存在一种分工合作，相互补益的关系，并主张将两种原则结合起来，协调运作，就能够保证人们进行正常的、顺利的、效果最佳的言语交际。两者论述基本一致。</a:t>
            </a:r>
            <a:endParaRPr lang="zh-CN" altLang="en-US" sz="2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159510" y="1508760"/>
            <a:ext cx="9872871" cy="4038600"/>
          </a:xfrm>
        </p:spPr>
        <p:txBody>
          <a:bodyPr/>
          <a:p>
            <a:pPr marL="45720" indent="457200" fontAlgn="auto">
              <a:lnSpc>
                <a:spcPct val="150000"/>
              </a:lnSpc>
              <a:buNone/>
            </a:pPr>
            <a:r>
              <a:rPr lang="zh-CN" altLang="en-US" sz="2400" dirty="0">
                <a:sym typeface="+mn-ea"/>
              </a:rPr>
              <a:t>总之，合作原则与礼貌原则之间既有矛盾对立的一面，又有共存统一的一面。合作原则在会话中起着调节说话人说话内容的作用，而礼貌原则则维护交谈双方的平等地位和友好关系，解释了合作原则无法解释的问题，完善了会话含义，后者是前者的补充。对一方考虑的增多必然导致对另一方考虑的减少，要具体场合具体分析。两者进退相让，相互补益。因此，周总理在具体场合的不同回答艺术可视为对两者关系准确把握与运用的完美例证。</a:t>
            </a:r>
            <a:endParaRPr lang="zh-CN" altLang="en-US" sz="2400" dirty="0"/>
          </a:p>
          <a:p>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9285" y="245110"/>
            <a:ext cx="10499090" cy="1356360"/>
          </a:xfrm>
        </p:spPr>
        <p:txBody>
          <a:bodyPr rtlCol="0">
            <a:normAutofit fontScale="90000"/>
          </a:bodyPr>
          <a:lstStyle/>
          <a:p>
            <a:pPr rtl="0"/>
            <a:r>
              <a:rPr lang="en-US" altLang="zh-CN" dirty="0"/>
              <a:t>15.4.</a:t>
            </a:r>
            <a:r>
              <a:rPr lang="zh-CN" altLang="en-US" dirty="0"/>
              <a:t>合作原则与礼貌原则</a:t>
            </a:r>
            <a:r>
              <a:rPr lang="zh-CN" altLang="en-US" dirty="0"/>
              <a:t>如何完美地结合起来？</a:t>
            </a:r>
            <a:endParaRPr lang="zh-CN" altLang="en-US" dirty="0"/>
          </a:p>
        </p:txBody>
      </p:sp>
      <p:sp>
        <p:nvSpPr>
          <p:cNvPr id="6" name="内容占位符 5"/>
          <p:cNvSpPr>
            <a:spLocks noGrp="1"/>
          </p:cNvSpPr>
          <p:nvPr>
            <p:ph idx="1"/>
          </p:nvPr>
        </p:nvSpPr>
        <p:spPr>
          <a:xfrm>
            <a:off x="1339215" y="1515745"/>
            <a:ext cx="9512935" cy="4302760"/>
          </a:xfrm>
        </p:spPr>
        <p:txBody>
          <a:bodyPr>
            <a:noAutofit/>
          </a:bodyPr>
          <a:lstStyle/>
          <a:p>
            <a:pPr marL="45720" indent="622935" algn="just" fontAlgn="auto">
              <a:lnSpc>
                <a:spcPct val="150000"/>
              </a:lnSpc>
              <a:spcBef>
                <a:spcPts val="0"/>
              </a:spcBef>
              <a:buNone/>
            </a:pPr>
            <a:r>
              <a:rPr sz="2400" dirty="0"/>
              <a:t>在交际过程中要根据交际的对象和目的的不同，恰当处理两种语用原则“进退相让”的关系，不能单一夸大一方的作用而忽视另一方。</a:t>
            </a:r>
            <a:endParaRPr sz="2400" dirty="0"/>
          </a:p>
          <a:p>
            <a:pPr marL="45720" indent="622935" algn="just" fontAlgn="auto">
              <a:lnSpc>
                <a:spcPct val="150000"/>
              </a:lnSpc>
              <a:spcBef>
                <a:spcPts val="0"/>
              </a:spcBef>
              <a:buNone/>
            </a:pPr>
            <a:r>
              <a:rPr sz="2400" dirty="0"/>
              <a:t>在非正式场合，尤其是在会话双方彼此之间十分熟悉的情况下，礼貌原则常常会为合作原则让路。例如：甲：我想知道你这么做的原因。乙：我什么也不想说。</a:t>
            </a:r>
            <a:endParaRPr sz="2400" dirty="0"/>
          </a:p>
          <a:p>
            <a:pPr marL="45720" indent="622935" algn="just" fontAlgn="auto">
              <a:lnSpc>
                <a:spcPct val="150000"/>
              </a:lnSpc>
              <a:spcBef>
                <a:spcPts val="0"/>
              </a:spcBef>
              <a:buNone/>
            </a:pPr>
            <a:r>
              <a:rPr sz="2400" dirty="0"/>
              <a:t>在该例中，当甲问乙原因时，乙很直接的拒绝了甲，这恰恰是遵循了合作原则中的“质原则”，但却违反了礼貌原则中的“策略原则”。</a:t>
            </a:r>
            <a:endParaRPr sz="24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909955" y="448310"/>
            <a:ext cx="10372090" cy="5961380"/>
          </a:xfrm>
        </p:spPr>
        <p:txBody>
          <a:bodyPr>
            <a:noAutofit/>
          </a:bodyPr>
          <a:p>
            <a:pPr marL="45720" indent="457200" algn="just" fontAlgn="auto">
              <a:lnSpc>
                <a:spcPct val="150000"/>
              </a:lnSpc>
              <a:spcBef>
                <a:spcPts val="0"/>
              </a:spcBef>
              <a:buNone/>
            </a:pPr>
            <a:r>
              <a:rPr sz="2300" dirty="0"/>
              <a:t>在较为正式的场合，双方意见不一致，为维护双方面子时通常违反合作原则，突出礼貌原则。例如：</a:t>
            </a:r>
            <a:endParaRPr sz="2300" dirty="0"/>
          </a:p>
          <a:p>
            <a:pPr marL="45720" indent="457200" algn="just" fontAlgn="auto">
              <a:lnSpc>
                <a:spcPct val="150000"/>
              </a:lnSpc>
              <a:spcBef>
                <a:spcPts val="0"/>
              </a:spcBef>
              <a:buNone/>
            </a:pPr>
            <a:r>
              <a:rPr sz="2300" dirty="0"/>
              <a:t>李瑞环在香港会展中心会见各界知名人士，在讲话中谈到“团结、稳定、发展、繁荣”。一名香港女记者抢着问道：“您在讲话中强调了团结的重要，这是不是指香港人不够团结？”刁钻的问题</a:t>
            </a:r>
            <a:r>
              <a:rPr lang="zh-CN" sz="2300" dirty="0"/>
              <a:t>使</a:t>
            </a:r>
            <a:r>
              <a:rPr sz="2300" dirty="0"/>
              <a:t>全场静了下来。李瑞环笑了，反过来问这个记者：“如果我祝你身体健康，是不是指你身体不健康呢？”继而他又转向其他在场的记者：“可不可以这样理解呀？”偌大的场地上笑声四起，有的记者甚至禁不住鼓起掌来。</a:t>
            </a:r>
            <a:endParaRPr sz="2300" dirty="0"/>
          </a:p>
          <a:p>
            <a:pPr marL="45720" indent="457200" algn="just" fontAlgn="auto">
              <a:lnSpc>
                <a:spcPct val="150000"/>
              </a:lnSpc>
              <a:spcBef>
                <a:spcPts val="0"/>
              </a:spcBef>
              <a:buNone/>
            </a:pPr>
            <a:r>
              <a:rPr sz="2300" dirty="0"/>
              <a:t>在该例中，李瑞环的机智反问遵循了礼貌原则中的“得体原则”和“一致原则”，瞬间化解尴尬局面，调解了现场气氛，也保住了双方面子，但违反了合作原则中的“关系原则”。</a:t>
            </a:r>
            <a:endParaRPr sz="2300" dirty="0"/>
          </a:p>
        </p:txBody>
      </p:sp>
    </p:spTree>
  </p:cSld>
  <p:clrMapOvr>
    <a:masterClrMapping/>
  </p:clrMapOvr>
</p:sld>
</file>

<file path=ppt/tags/tag1.xml><?xml version="1.0" encoding="utf-8"?>
<p:tagLst xmlns:p="http://schemas.openxmlformats.org/presentationml/2006/main">
  <p:tag name="TABLE_ENDDRAG_ORIGIN_RECT" val="662*326"/>
  <p:tag name="TABLE_ENDDRAG_RECT" val="149*118*662*326"/>
</p:tagLst>
</file>

<file path=ppt/tags/tag2.xml><?xml version="1.0" encoding="utf-8"?>
<p:tagLst xmlns:p="http://schemas.openxmlformats.org/presentationml/2006/main">
  <p:tag name="TABLE_ENDDRAG_ORIGIN_RECT" val="695*326"/>
  <p:tag name="TABLE_ENDDRAG_RECT" val="90*162*695*326"/>
</p:tagLst>
</file>

<file path=ppt/tags/tag3.xml><?xml version="1.0" encoding="utf-8"?>
<p:tagLst xmlns:p="http://schemas.openxmlformats.org/presentationml/2006/main">
  <p:tag name="TABLE_ENDDRAG_ORIGIN_RECT" val="695*326"/>
  <p:tag name="TABLE_ENDDRAG_RECT" val="90*162*695*326"/>
</p:tagLst>
</file>

<file path=ppt/tags/tag4.xml><?xml version="1.0" encoding="utf-8"?>
<p:tagLst xmlns:p="http://schemas.openxmlformats.org/presentationml/2006/main">
  <p:tag name="TABLE_ENDDRAG_ORIGIN_RECT" val="646*361"/>
  <p:tag name="TABLE_ENDDRAG_RECT" val="156*137*646*361"/>
</p:tagLst>
</file>

<file path=ppt/tags/tag5.xml><?xml version="1.0" encoding="utf-8"?>
<p:tagLst xmlns:p="http://schemas.openxmlformats.org/presentationml/2006/main">
  <p:tag name="TABLE_ENDDRAG_ORIGIN_RECT" val="695*326"/>
  <p:tag name="TABLE_ENDDRAG_RECT" val="90*162*695*326"/>
</p:tagLst>
</file>

<file path=ppt/theme/theme1.xml><?xml version="1.0" encoding="utf-8"?>
<a:theme xmlns:a="http://schemas.openxmlformats.org/drawingml/2006/main" name="基础">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Basis">
      <a:majorFont>
        <a:latin typeface="Corbel"/>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办公室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themeOverride>
</file>

<file path=docProps/app.xml><?xml version="1.0" encoding="utf-8"?>
<Properties xmlns="http://schemas.openxmlformats.org/officeDocument/2006/extended-properties" xmlns:vt="http://schemas.openxmlformats.org/officeDocument/2006/docPropsVTypes">
  <Template>学生行为教师行为</Template>
  <TotalTime>0</TotalTime>
  <Words>12802</Words>
  <Application>WPS 演示</Application>
  <PresentationFormat>宽屏</PresentationFormat>
  <Paragraphs>298</Paragraphs>
  <Slides>56</Slides>
  <Notes>17</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56</vt:i4>
      </vt:variant>
    </vt:vector>
  </HeadingPairs>
  <TitlesOfParts>
    <vt:vector size="66" baseType="lpstr">
      <vt:lpstr>Arial</vt:lpstr>
      <vt:lpstr>宋体</vt:lpstr>
      <vt:lpstr>Wingdings</vt:lpstr>
      <vt:lpstr>Microsoft YaHei UI</vt:lpstr>
      <vt:lpstr>Corbel</vt:lpstr>
      <vt:lpstr>Tahoma</vt:lpstr>
      <vt:lpstr>微软雅黑</vt:lpstr>
      <vt:lpstr>Arial Unicode MS</vt:lpstr>
      <vt:lpstr>Times New Roman</vt:lpstr>
      <vt:lpstr>基础</vt:lpstr>
      <vt:lpstr>15. 一言可以兴邦，一言可以丧邦</vt:lpstr>
      <vt:lpstr>目录</vt:lpstr>
      <vt:lpstr>15.1 故事缘起</vt:lpstr>
      <vt:lpstr>15.2 故事引发的思考 </vt:lpstr>
      <vt:lpstr>15.3 合作原则与礼貌原则的相互关系是什么？</vt:lpstr>
      <vt:lpstr>PowerPoint 演示文稿</vt:lpstr>
      <vt:lpstr>PowerPoint 演示文稿</vt:lpstr>
      <vt:lpstr>15.4 合作原则与礼貌原则如何完美地结合起来？</vt:lpstr>
      <vt:lpstr>PowerPoint 演示文稿</vt:lpstr>
      <vt:lpstr>15.5 合作原则与礼貌原则应用到外交辞令中如何互补？</vt:lpstr>
      <vt:lpstr>PowerPoint 演示文稿</vt:lpstr>
      <vt:lpstr>15.6  结语</vt:lpstr>
      <vt:lpstr>16. 颠来倒去总成文</vt:lpstr>
      <vt:lpstr>PowerPoint 演示文稿</vt:lpstr>
      <vt:lpstr>16.1  故事缘起</vt:lpstr>
      <vt:lpstr>16.2 故事引发的思考</vt:lpstr>
      <vt:lpstr>16.3 回文与回环的异同有哪些？</vt:lpstr>
      <vt:lpstr>PowerPoint 演示文稿</vt:lpstr>
      <vt:lpstr>PowerPoint 演示文稿</vt:lpstr>
      <vt:lpstr>16.4 语言的诗性功能是什么？</vt:lpstr>
      <vt:lpstr>PowerPoint 演示文稿</vt:lpstr>
      <vt:lpstr>PowerPoint 演示文稿</vt:lpstr>
      <vt:lpstr>PowerPoint 演示文稿</vt:lpstr>
      <vt:lpstr>16.5 如何理解回文诗的句法结构及美学价值？</vt:lpstr>
      <vt:lpstr>PowerPoint 演示文稿</vt:lpstr>
      <vt:lpstr>16.6 结语</vt:lpstr>
      <vt:lpstr>17. 被误解的礼貌</vt:lpstr>
      <vt:lpstr>目录</vt:lpstr>
      <vt:lpstr>17.1．故事缘起</vt:lpstr>
      <vt:lpstr>17.2 故事引发的思考</vt:lpstr>
      <vt:lpstr>17.3 礼貌的本质是什么？礼貌是如何产生的？如何演变的？</vt:lpstr>
      <vt:lpstr>17.4 有没有超越文化的普遍礼貌？为什么会有礼貌的误判？</vt:lpstr>
      <vt:lpstr>PowerPoint 演示文稿</vt:lpstr>
      <vt:lpstr>PowerPoint 演示文稿</vt:lpstr>
      <vt:lpstr>PowerPoint 演示文稿</vt:lpstr>
      <vt:lpstr>17.5．中华文化所认定的礼貌有哪些？</vt:lpstr>
      <vt:lpstr>PowerPoint 演示文稿</vt:lpstr>
      <vt:lpstr>17.6 结语</vt:lpstr>
      <vt:lpstr>第五篇 词有词法，句有句法</vt:lpstr>
      <vt:lpstr>目录</vt:lpstr>
      <vt:lpstr> 18. 词汇：句子的建筑材料</vt:lpstr>
      <vt:lpstr>目录</vt:lpstr>
      <vt:lpstr>18.1 故事缘起</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感谢观看！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32. 什么是火星文？</dc:title>
  <dc:creator>Xie Sutina</dc:creator>
  <cp:lastModifiedBy>张清蓉</cp:lastModifiedBy>
  <cp:revision>9</cp:revision>
  <dcterms:created xsi:type="dcterms:W3CDTF">2021-12-20T02:23:00Z</dcterms:created>
  <dcterms:modified xsi:type="dcterms:W3CDTF">2021-12-31T10:07:18Z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693A7FCD62AB4ACD9203654FF939B082</vt:lpwstr>
  </property>
  <property fmtid="{D5CDD505-2E9C-101B-9397-08002B2CF9AE}" pid="3" name="KSOProductBuildVer">
    <vt:lpwstr>2052-11.1.0.11194</vt:lpwstr>
  </property>
</Properties>
</file>